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85" r:id="rId4"/>
    <p:sldId id="290" r:id="rId5"/>
    <p:sldId id="291" r:id="rId6"/>
    <p:sldId id="292" r:id="rId7"/>
    <p:sldId id="293" r:id="rId8"/>
    <p:sldId id="294" r:id="rId9"/>
    <p:sldId id="295" r:id="rId10"/>
    <p:sldId id="296" r:id="rId11"/>
    <p:sldId id="297" r:id="rId12"/>
    <p:sldId id="298" r:id="rId13"/>
    <p:sldId id="258" r:id="rId14"/>
    <p:sldId id="259" r:id="rId15"/>
    <p:sldId id="287" r:id="rId16"/>
    <p:sldId id="260" r:id="rId17"/>
    <p:sldId id="286" r:id="rId18"/>
    <p:sldId id="301" r:id="rId19"/>
    <p:sldId id="288" r:id="rId20"/>
    <p:sldId id="261" r:id="rId21"/>
    <p:sldId id="299" r:id="rId22"/>
    <p:sldId id="300" r:id="rId23"/>
    <p:sldId id="289" r:id="rId24"/>
    <p:sldId id="272" r:id="rId25"/>
    <p:sldId id="302"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1650" y="-10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E4EB4F7-8FA1-4117-BB41-15DADCD14423}" type="datetimeFigureOut">
              <a:rPr lang="es-ES" smtClean="0"/>
              <a:t>05/12/2018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69D1CB6-D887-4807-AADB-D9A8C4C37252}"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4">
                <a:tint val="45000"/>
                <a:satMod val="400000"/>
              </a:schemeClr>
            </a:duotone>
            <a:extLst>
              <a:ext uri="{BEBA8EAE-BF5A-486C-A8C5-ECC9F3942E4B}">
                <a14:imgProps xmlns:a14="http://schemas.microsoft.com/office/drawing/2010/main">
                  <a14:imgLayer r:embed="rId14">
                    <a14:imgEffect>
                      <a14:sharpenSoften amount="-72000"/>
                    </a14:imgEffect>
                    <a14:imgEffect>
                      <a14:colorTemperature colorTemp="2499"/>
                    </a14:imgEffect>
                    <a14:imgEffect>
                      <a14:saturation sat="33000"/>
                    </a14:imgEffect>
                  </a14:imgLayer>
                </a14:imgProps>
              </a:ext>
            </a:extLst>
          </a:blip>
          <a:srcRect/>
          <a:tile tx="0" ty="0" sx="90000" sy="90000" flip="xy" algn="tl"/>
        </a:blipFill>
        <a:effectLst/>
      </p:bgPr>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E4EB4F7-8FA1-4117-BB41-15DADCD14423}" type="datetimeFigureOut">
              <a:rPr lang="es-ES" smtClean="0"/>
              <a:t>05/12/2018</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69D1CB6-D887-4807-AADB-D9A8C4C37252}"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ur-lex.europa.eu/legal-content/EN/TXT/?uri=CELEX:01992L0043-200701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ur-lex.europa.eu/legal-content/EN/TXT/?uri=CELEX:01992L0043-20070101"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agrama.gob.es/es/biodiversidad/temas/espacios-protegidos/red-natura-2000/rn_tip_hab_esp_espana_acceso_fichas.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amsar.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unesco.org/new/en/natural-sciences/environment/ecological-sciences/man-and-biosphere-program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ebpages.uidaho.edu/css385/Readings/SWART%20nature%20valua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685800" y="626510"/>
            <a:ext cx="7772400" cy="663956"/>
          </a:xfrm>
        </p:spPr>
        <p:txBody>
          <a:bodyPr>
            <a:normAutofit/>
          </a:bodyPr>
          <a:lstStyle/>
          <a:p>
            <a:pPr algn="ctr"/>
            <a:r>
              <a:rPr lang="es-ES" sz="2800" b="1" dirty="0" smtClean="0">
                <a:solidFill>
                  <a:schemeClr val="accent6">
                    <a:lumMod val="75000"/>
                  </a:schemeClr>
                </a:solidFill>
                <a:effectLst>
                  <a:outerShdw blurRad="38100" dist="38100" dir="2700000" algn="tl">
                    <a:srgbClr val="000000">
                      <a:alpha val="43137"/>
                    </a:srgbClr>
                  </a:outerShdw>
                </a:effectLst>
                <a:latin typeface="Vijaya" pitchFamily="34" charset="0"/>
                <a:cs typeface="Vijaya" pitchFamily="34" charset="0"/>
              </a:rPr>
              <a:t>BIOLOGÍA DE LA CONSERVACIÓN</a:t>
            </a:r>
            <a:endParaRPr lang="es-ES" sz="2800" b="1" dirty="0">
              <a:solidFill>
                <a:schemeClr val="accent6">
                  <a:lumMod val="75000"/>
                </a:schemeClr>
              </a:solidFill>
              <a:effectLst>
                <a:outerShdw blurRad="38100" dist="38100" dir="2700000" algn="tl">
                  <a:srgbClr val="000000">
                    <a:alpha val="43137"/>
                  </a:srgbClr>
                </a:outerShdw>
              </a:effectLst>
              <a:latin typeface="Vijaya" pitchFamily="34" charset="0"/>
              <a:cs typeface="Vijaya" pitchFamily="34" charset="0"/>
            </a:endParaRPr>
          </a:p>
        </p:txBody>
      </p:sp>
      <p:sp>
        <p:nvSpPr>
          <p:cNvPr id="7" name="2 Subtítulo"/>
          <p:cNvSpPr>
            <a:spLocks noGrp="1"/>
          </p:cNvSpPr>
          <p:nvPr>
            <p:ph type="subTitle" idx="1"/>
          </p:nvPr>
        </p:nvSpPr>
        <p:spPr>
          <a:xfrm>
            <a:off x="1297172" y="1891880"/>
            <a:ext cx="7474688" cy="4057650"/>
          </a:xfrm>
        </p:spPr>
        <p:txBody>
          <a:bodyPr>
            <a:noAutofit/>
          </a:bodyPr>
          <a:lstStyle/>
          <a:p>
            <a:pPr>
              <a:lnSpc>
                <a:spcPct val="250000"/>
              </a:lnSpc>
              <a:spcBef>
                <a:spcPts val="1800"/>
              </a:spcBef>
            </a:pPr>
            <a:r>
              <a:rPr lang="es-ES" sz="1800" b="1" dirty="0">
                <a:solidFill>
                  <a:schemeClr val="accent6">
                    <a:lumMod val="75000"/>
                  </a:schemeClr>
                </a:solidFill>
                <a:latin typeface="Vijaya" pitchFamily="34" charset="0"/>
                <a:cs typeface="Vijaya" pitchFamily="34" charset="0"/>
              </a:rPr>
              <a:t>5. DIAGNÓSTICO DE LOS PROBLEMAS DE CONSERVACIÓN: HABITAT</a:t>
            </a:r>
            <a:r>
              <a:rPr lang="es-ES" sz="1800" dirty="0" smtClean="0">
                <a:solidFill>
                  <a:schemeClr val="accent6">
                    <a:lumMod val="75000"/>
                  </a:schemeClr>
                </a:solidFill>
                <a:latin typeface="Vijaya" pitchFamily="34" charset="0"/>
                <a:cs typeface="Vijaya" pitchFamily="34" charset="0"/>
              </a:rPr>
              <a:t>.</a:t>
            </a:r>
            <a:endParaRPr lang="es-ES" sz="1800" dirty="0">
              <a:solidFill>
                <a:schemeClr val="accent6">
                  <a:lumMod val="75000"/>
                </a:schemeClr>
              </a:solidFill>
              <a:latin typeface="Vijaya" pitchFamily="34" charset="0"/>
              <a:cs typeface="Vijaya" pitchFamily="34" charset="0"/>
            </a:endParaRPr>
          </a:p>
          <a:p>
            <a:pPr>
              <a:lnSpc>
                <a:spcPct val="250000"/>
              </a:lnSpc>
              <a:spcBef>
                <a:spcPts val="1800"/>
              </a:spcBef>
            </a:pPr>
            <a:r>
              <a:rPr lang="es-ES" sz="1800" b="1" dirty="0">
                <a:solidFill>
                  <a:schemeClr val="accent6">
                    <a:lumMod val="75000"/>
                  </a:schemeClr>
                </a:solidFill>
                <a:latin typeface="Vijaya" pitchFamily="34" charset="0"/>
                <a:cs typeface="Vijaya" pitchFamily="34" charset="0"/>
              </a:rPr>
              <a:t>6. CAMBIO GLOBAL Y CONSERVACIÓN DE LA BIODIVERSIDAD</a:t>
            </a:r>
            <a:r>
              <a:rPr lang="es-ES" sz="1800" dirty="0" smtClean="0">
                <a:solidFill>
                  <a:schemeClr val="accent6">
                    <a:lumMod val="75000"/>
                  </a:schemeClr>
                </a:solidFill>
                <a:latin typeface="Vijaya" pitchFamily="34" charset="0"/>
                <a:cs typeface="Vijaya" pitchFamily="34" charset="0"/>
              </a:rPr>
              <a:t>.</a:t>
            </a:r>
            <a:endParaRPr lang="es-ES" sz="1800" dirty="0">
              <a:solidFill>
                <a:schemeClr val="accent6">
                  <a:lumMod val="75000"/>
                </a:schemeClr>
              </a:solidFill>
              <a:latin typeface="Vijaya" pitchFamily="34" charset="0"/>
              <a:cs typeface="Vijaya" pitchFamily="34" charset="0"/>
            </a:endParaRPr>
          </a:p>
          <a:p>
            <a:pPr>
              <a:lnSpc>
                <a:spcPct val="250000"/>
              </a:lnSpc>
              <a:spcBef>
                <a:spcPts val="1800"/>
              </a:spcBef>
            </a:pPr>
            <a:r>
              <a:rPr lang="es-ES" sz="1800" b="1" dirty="0">
                <a:solidFill>
                  <a:schemeClr val="accent6">
                    <a:lumMod val="75000"/>
                  </a:schemeClr>
                </a:solidFill>
                <a:latin typeface="Vijaya" pitchFamily="34" charset="0"/>
                <a:cs typeface="Vijaya" pitchFamily="34" charset="0"/>
              </a:rPr>
              <a:t>7. CRITERIOS DE VALORACIÓN DE ESPECIES Y ÁREAS</a:t>
            </a:r>
            <a:r>
              <a:rPr lang="es-ES" sz="1800" dirty="0" smtClean="0">
                <a:solidFill>
                  <a:schemeClr val="accent6">
                    <a:lumMod val="75000"/>
                  </a:schemeClr>
                </a:solidFill>
                <a:latin typeface="Vijaya" pitchFamily="34" charset="0"/>
                <a:cs typeface="Vijaya" pitchFamily="34" charset="0"/>
              </a:rPr>
              <a:t>.</a:t>
            </a:r>
            <a:endParaRPr lang="es-ES" sz="1800" dirty="0">
              <a:solidFill>
                <a:schemeClr val="accent6">
                  <a:lumMod val="75000"/>
                </a:schemeClr>
              </a:solidFill>
              <a:latin typeface="Vijaya" pitchFamily="34" charset="0"/>
              <a:cs typeface="Vijaya" pitchFamily="34" charset="0"/>
            </a:endParaRPr>
          </a:p>
          <a:p>
            <a:pPr>
              <a:lnSpc>
                <a:spcPct val="250000"/>
              </a:lnSpc>
              <a:spcBef>
                <a:spcPts val="1800"/>
              </a:spcBef>
            </a:pPr>
            <a:r>
              <a:rPr lang="es-ES" sz="1800" b="1" dirty="0">
                <a:solidFill>
                  <a:schemeClr val="accent6">
                    <a:lumMod val="75000"/>
                  </a:schemeClr>
                </a:solidFill>
                <a:latin typeface="Vijaya" pitchFamily="34" charset="0"/>
                <a:cs typeface="Vijaya" pitchFamily="34" charset="0"/>
              </a:rPr>
              <a:t>8. ALGUNAS SOLUCIONES GENERALES A LOS PROBLEMAS DE CONSERVACIÓN</a:t>
            </a:r>
            <a:r>
              <a:rPr lang="es-ES" sz="1800" dirty="0" smtClean="0">
                <a:solidFill>
                  <a:schemeClr val="accent6">
                    <a:lumMod val="75000"/>
                  </a:schemeClr>
                </a:solidFill>
                <a:latin typeface="Vijaya" pitchFamily="34" charset="0"/>
                <a:cs typeface="Vijaya" pitchFamily="34" charset="0"/>
              </a:rPr>
              <a:t>.</a:t>
            </a:r>
            <a:endParaRPr lang="es-ES" sz="1800" dirty="0">
              <a:solidFill>
                <a:schemeClr val="accent6">
                  <a:lumMod val="75000"/>
                </a:schemeClr>
              </a:solidFill>
              <a:latin typeface="Vijaya" pitchFamily="34" charset="0"/>
              <a:cs typeface="Vijaya" pitchFamily="34" charset="0"/>
            </a:endParaRPr>
          </a:p>
          <a:p>
            <a:pPr algn="l">
              <a:lnSpc>
                <a:spcPct val="250000"/>
              </a:lnSpc>
              <a:spcBef>
                <a:spcPts val="1800"/>
              </a:spcBef>
            </a:pP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88143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8"/>
            <a:ext cx="7790121" cy="148200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Valores </a:t>
            </a:r>
            <a:r>
              <a:rPr lang="es-ES" sz="1600" u="sng" dirty="0">
                <a:solidFill>
                  <a:schemeClr val="accent6">
                    <a:lumMod val="75000"/>
                  </a:schemeClr>
                </a:solidFill>
                <a:latin typeface="Vijaya" pitchFamily="34" charset="0"/>
                <a:cs typeface="Vijaya" pitchFamily="34" charset="0"/>
              </a:rPr>
              <a:t>utilitarios</a:t>
            </a:r>
            <a:r>
              <a:rPr lang="es-ES" sz="1600" dirty="0">
                <a:solidFill>
                  <a:schemeClr val="accent6">
                    <a:lumMod val="75000"/>
                  </a:schemeClr>
                </a:solidFill>
                <a:latin typeface="Vijaya" pitchFamily="34" charset="0"/>
                <a:cs typeface="Vijaya" pitchFamily="34" charset="0"/>
              </a:rPr>
              <a:t> asociados con especies como fuentes de beneficio o el uso de materiales</a:t>
            </a:r>
            <a:r>
              <a:rPr lang="en-GB" sz="1600"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6" name="Picture 4" descr="Chrysanthemo myconis-Anthemidetum fuscata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7095" y="2785369"/>
            <a:ext cx="4678531" cy="3508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CuadroTexto"/>
          <p:cNvSpPr txBox="1"/>
          <p:nvPr/>
        </p:nvSpPr>
        <p:spPr>
          <a:xfrm>
            <a:off x="1083071" y="3195963"/>
            <a:ext cx="3107185" cy="1661993"/>
          </a:xfrm>
          <a:prstGeom prst="rect">
            <a:avLst/>
          </a:prstGeom>
        </p:spPr>
        <p:txBody>
          <a:bodyPr vert="horz" lIns="91440" tIns="45720" rIns="91440" bIns="45720" rtlCol="0">
            <a:noAutofit/>
          </a:bodyPr>
          <a:lstStyle>
            <a:lvl1pPr indent="0">
              <a:lnSpc>
                <a:spcPct val="100000"/>
              </a:lnSpc>
              <a:spcBef>
                <a:spcPts val="1800"/>
              </a:spcBef>
              <a:buClr>
                <a:schemeClr val="accent1"/>
              </a:buClr>
              <a:buSzPct val="80000"/>
              <a:buFont typeface="Wingdings 2"/>
              <a:buNone/>
              <a:defRPr kumimoji="0" b="1">
                <a:solidFill>
                  <a:schemeClr val="accent6">
                    <a:lumMod val="75000"/>
                  </a:schemeClr>
                </a:solidFill>
                <a:latin typeface="Vijaya" pitchFamily="34" charset="0"/>
                <a:cs typeface="Vijaya" pitchFamily="34" charset="0"/>
              </a:defRPr>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extLst/>
          </a:lstStyle>
          <a:p>
            <a:r>
              <a:rPr lang="es-ES" dirty="0"/>
              <a:t>Dehesa. Sistema agroforestal de encinas:</a:t>
            </a:r>
          </a:p>
          <a:p>
            <a:pPr marL="285750" indent="-285750">
              <a:buFont typeface="Arial" pitchFamily="34" charset="0"/>
              <a:buChar char="•"/>
            </a:pPr>
            <a:r>
              <a:rPr lang="es-ES" dirty="0"/>
              <a:t>Reserva de la Biosfera</a:t>
            </a:r>
          </a:p>
          <a:p>
            <a:pPr marL="285750" indent="-285750">
              <a:buFont typeface="Arial" pitchFamily="34" charset="0"/>
              <a:buChar char="•"/>
            </a:pPr>
            <a:r>
              <a:rPr lang="es-ES" dirty="0"/>
              <a:t>Hábitat de Interés Comunitario.</a:t>
            </a:r>
            <a:endParaRPr lang="es-ES" dirty="0"/>
          </a:p>
        </p:txBody>
      </p:sp>
      <p:sp>
        <p:nvSpPr>
          <p:cNvPr id="9"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12498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8"/>
            <a:ext cx="7790121" cy="197915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Los valores </a:t>
            </a:r>
            <a:r>
              <a:rPr lang="es-ES" sz="1600" u="sng" dirty="0">
                <a:solidFill>
                  <a:schemeClr val="accent6">
                    <a:lumMod val="75000"/>
                  </a:schemeClr>
                </a:solidFill>
                <a:latin typeface="Vijaya" pitchFamily="34" charset="0"/>
                <a:cs typeface="Vijaya" pitchFamily="34" charset="0"/>
              </a:rPr>
              <a:t>culturales</a:t>
            </a:r>
            <a:r>
              <a:rPr lang="es-ES" sz="1600" dirty="0">
                <a:solidFill>
                  <a:schemeClr val="accent6">
                    <a:lumMod val="75000"/>
                  </a:schemeClr>
                </a:solidFill>
                <a:latin typeface="Vijaya" pitchFamily="34" charset="0"/>
                <a:cs typeface="Vijaya" pitchFamily="34" charset="0"/>
              </a:rPr>
              <a:t>, </a:t>
            </a:r>
            <a:r>
              <a:rPr lang="es-ES" sz="1600" u="sng" dirty="0">
                <a:solidFill>
                  <a:schemeClr val="accent6">
                    <a:lumMod val="75000"/>
                  </a:schemeClr>
                </a:solidFill>
                <a:latin typeface="Vijaya" pitchFamily="34" charset="0"/>
                <a:cs typeface="Vijaya" pitchFamily="34" charset="0"/>
              </a:rPr>
              <a:t>simbólicos</a:t>
            </a:r>
            <a:r>
              <a:rPr lang="es-ES" sz="1600" dirty="0">
                <a:solidFill>
                  <a:schemeClr val="accent6">
                    <a:lumMod val="75000"/>
                  </a:schemeClr>
                </a:solidFill>
                <a:latin typeface="Vijaya" pitchFamily="34" charset="0"/>
                <a:cs typeface="Vijaya" pitchFamily="34" charset="0"/>
              </a:rPr>
              <a:t> o </a:t>
            </a:r>
            <a:r>
              <a:rPr lang="es-ES" sz="1600" u="sng" dirty="0">
                <a:solidFill>
                  <a:schemeClr val="accent6">
                    <a:lumMod val="75000"/>
                  </a:schemeClr>
                </a:solidFill>
                <a:latin typeface="Vijaya" pitchFamily="34" charset="0"/>
                <a:cs typeface="Vijaya" pitchFamily="34" charset="0"/>
              </a:rPr>
              <a:t>históricos</a:t>
            </a:r>
            <a:r>
              <a:rPr lang="es-ES" sz="1600" dirty="0">
                <a:solidFill>
                  <a:schemeClr val="accent6">
                    <a:lumMod val="75000"/>
                  </a:schemeClr>
                </a:solidFill>
                <a:latin typeface="Vijaya" pitchFamily="34" charset="0"/>
                <a:cs typeface="Vijaya" pitchFamily="34" charset="0"/>
              </a:rPr>
              <a:t>: los valores asociados con fuertes vínculos personales o culturales de los grupos culturales humanos a una determinada especie</a:t>
            </a:r>
            <a:r>
              <a:rPr lang="en-GB" sz="1600" dirty="0" smtClean="0">
                <a:solidFill>
                  <a:schemeClr val="accent6">
                    <a:lumMod val="75000"/>
                  </a:schemeClr>
                </a:solidFill>
                <a:latin typeface="Vijaya" pitchFamily="34" charset="0"/>
                <a:cs typeface="Vijaya" pitchFamily="34" charset="0"/>
              </a:rPr>
              <a:t>.</a:t>
            </a:r>
            <a:endParaRPr lang="en-GB"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6146" name="Picture 2" descr="http://www.juntadeandalucia.es/medioambiente/portal_web/web/temas_ambientales/biodiversidad/flora_y_vegetacion/pdfs_publicaciones_arboles_arboledas/huelva/img_huelv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1720" y="3320465"/>
            <a:ext cx="2510562" cy="3448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F:\FOTOS\2015\COMPACTA\IMG_9135.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25953" y="4012707"/>
            <a:ext cx="4756766" cy="2677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descr="F:\FOTOS\2015\COMPACTA\IMG_9141.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471167" y="3084993"/>
            <a:ext cx="3524435" cy="198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CuadroTexto"/>
          <p:cNvSpPr txBox="1"/>
          <p:nvPr/>
        </p:nvSpPr>
        <p:spPr>
          <a:xfrm>
            <a:off x="719092" y="3426781"/>
            <a:ext cx="2441359" cy="369332"/>
          </a:xfrm>
          <a:prstGeom prst="rect">
            <a:avLst/>
          </a:prstGeom>
          <a:noFill/>
        </p:spPr>
        <p:txBody>
          <a:bodyPr wrap="square" rtlCol="0">
            <a:spAutoFit/>
          </a:bodyPr>
          <a:lstStyle/>
          <a:p>
            <a:r>
              <a:rPr lang="es-ES" dirty="0" smtClean="0"/>
              <a:t>Castaño Santo (Málaga)</a:t>
            </a:r>
            <a:endParaRPr lang="es-ES" dirty="0"/>
          </a:p>
        </p:txBody>
      </p:sp>
      <p:sp>
        <p:nvSpPr>
          <p:cNvPr id="11"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240257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01478" y="1554162"/>
            <a:ext cx="7790121" cy="41668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
        <p:nvSpPr>
          <p:cNvPr id="3" name="2 Elipse"/>
          <p:cNvSpPr/>
          <p:nvPr/>
        </p:nvSpPr>
        <p:spPr>
          <a:xfrm>
            <a:off x="1669002" y="2041864"/>
            <a:ext cx="4119239" cy="4119239"/>
          </a:xfrm>
          <a:prstGeom prst="ellipse">
            <a:avLst/>
          </a:prstGeom>
          <a:solidFill>
            <a:srgbClr val="FFFF0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00"/>
              </a:solidFill>
            </a:endParaRPr>
          </a:p>
        </p:txBody>
      </p:sp>
      <p:sp>
        <p:nvSpPr>
          <p:cNvPr id="6" name="5 Elipse"/>
          <p:cNvSpPr/>
          <p:nvPr/>
        </p:nvSpPr>
        <p:spPr>
          <a:xfrm>
            <a:off x="3746377" y="2041864"/>
            <a:ext cx="4119239" cy="4119239"/>
          </a:xfrm>
          <a:prstGeom prst="ellipse">
            <a:avLst/>
          </a:prstGeom>
          <a:solidFill>
            <a:schemeClr val="accent4">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4030463" y="3622089"/>
            <a:ext cx="1438182" cy="830997"/>
          </a:xfrm>
          <a:prstGeom prst="rect">
            <a:avLst/>
          </a:prstGeom>
          <a:noFill/>
        </p:spPr>
        <p:txBody>
          <a:bodyPr wrap="square" rtlCol="0">
            <a:spAutoFit/>
          </a:bodyPr>
          <a:lstStyle/>
          <a:p>
            <a:pPr algn="ctr"/>
            <a:r>
              <a:rPr lang="en-US" sz="1600" dirty="0" err="1" smtClean="0">
                <a:latin typeface="Adobe Devanagari" pitchFamily="18" charset="0"/>
                <a:cs typeface="Adobe Devanagari" pitchFamily="18" charset="0"/>
              </a:rPr>
              <a:t>Política</a:t>
            </a:r>
            <a:endParaRPr lang="en-US" sz="1600" dirty="0" smtClean="0">
              <a:latin typeface="Adobe Devanagari" pitchFamily="18" charset="0"/>
              <a:cs typeface="Adobe Devanagari" pitchFamily="18" charset="0"/>
            </a:endParaRPr>
          </a:p>
          <a:p>
            <a:pPr algn="ctr"/>
            <a:r>
              <a:rPr lang="en-US" sz="1600" dirty="0" err="1" smtClean="0">
                <a:latin typeface="Adobe Devanagari" pitchFamily="18" charset="0"/>
                <a:cs typeface="Adobe Devanagari" pitchFamily="18" charset="0"/>
              </a:rPr>
              <a:t>Medioambiental</a:t>
            </a:r>
            <a:endParaRPr lang="en-US" sz="1600" dirty="0" smtClean="0">
              <a:latin typeface="Adobe Devanagari" pitchFamily="18" charset="0"/>
              <a:cs typeface="Adobe Devanagari" pitchFamily="18" charset="0"/>
            </a:endParaRPr>
          </a:p>
          <a:p>
            <a:pPr algn="ctr"/>
            <a:r>
              <a:rPr lang="en-US" sz="1600" dirty="0" err="1" smtClean="0">
                <a:latin typeface="Adobe Devanagari" pitchFamily="18" charset="0"/>
                <a:cs typeface="Adobe Devanagari" pitchFamily="18" charset="0"/>
              </a:rPr>
              <a:t>Coherente</a:t>
            </a:r>
            <a:endParaRPr lang="en-US" sz="1600" dirty="0">
              <a:latin typeface="Adobe Devanagari" pitchFamily="18" charset="0"/>
              <a:cs typeface="Adobe Devanagari" pitchFamily="18" charset="0"/>
            </a:endParaRPr>
          </a:p>
        </p:txBody>
      </p:sp>
      <p:sp>
        <p:nvSpPr>
          <p:cNvPr id="8" name="7 CuadroTexto"/>
          <p:cNvSpPr txBox="1"/>
          <p:nvPr/>
        </p:nvSpPr>
        <p:spPr>
          <a:xfrm>
            <a:off x="2015231" y="3622089"/>
            <a:ext cx="1564547" cy="830997"/>
          </a:xfrm>
          <a:prstGeom prst="rect">
            <a:avLst/>
          </a:prstGeom>
          <a:noFill/>
        </p:spPr>
        <p:txBody>
          <a:bodyPr wrap="square" rtlCol="0">
            <a:spAutoFit/>
          </a:bodyPr>
          <a:lstStyle/>
          <a:p>
            <a:pPr algn="ctr"/>
            <a:r>
              <a:rPr lang="en-US" sz="1600" dirty="0" err="1" smtClean="0">
                <a:latin typeface="Adobe Devanagari" pitchFamily="18" charset="0"/>
                <a:cs typeface="Adobe Devanagari" pitchFamily="18" charset="0"/>
              </a:rPr>
              <a:t>Opciones</a:t>
            </a:r>
            <a:endParaRPr lang="en-US" sz="1600" dirty="0">
              <a:latin typeface="Adobe Devanagari" pitchFamily="18" charset="0"/>
              <a:cs typeface="Adobe Devanagari" pitchFamily="18" charset="0"/>
            </a:endParaRPr>
          </a:p>
          <a:p>
            <a:pPr algn="ctr"/>
            <a:r>
              <a:rPr lang="en-US" sz="1600" dirty="0" err="1" smtClean="0">
                <a:latin typeface="Adobe Devanagari" pitchFamily="18" charset="0"/>
                <a:cs typeface="Adobe Devanagari" pitchFamily="18" charset="0"/>
              </a:rPr>
              <a:t>Económicamente</a:t>
            </a:r>
            <a:endParaRPr lang="en-US" sz="1600" dirty="0" smtClean="0">
              <a:latin typeface="Adobe Devanagari" pitchFamily="18" charset="0"/>
              <a:cs typeface="Adobe Devanagari" pitchFamily="18" charset="0"/>
            </a:endParaRPr>
          </a:p>
          <a:p>
            <a:pPr algn="ctr"/>
            <a:r>
              <a:rPr lang="en-US" sz="1600" dirty="0" err="1" smtClean="0">
                <a:latin typeface="Adobe Devanagari" pitchFamily="18" charset="0"/>
                <a:cs typeface="Adobe Devanagari" pitchFamily="18" charset="0"/>
              </a:rPr>
              <a:t>Aceptables</a:t>
            </a:r>
            <a:endParaRPr lang="en-US" sz="1600" dirty="0" smtClean="0">
              <a:latin typeface="Adobe Devanagari" pitchFamily="18" charset="0"/>
              <a:cs typeface="Adobe Devanagari" pitchFamily="18" charset="0"/>
            </a:endParaRPr>
          </a:p>
        </p:txBody>
      </p:sp>
      <p:sp>
        <p:nvSpPr>
          <p:cNvPr id="9" name="8 CuadroTexto"/>
          <p:cNvSpPr txBox="1"/>
          <p:nvPr/>
        </p:nvSpPr>
        <p:spPr>
          <a:xfrm>
            <a:off x="6010184" y="3622089"/>
            <a:ext cx="1691194" cy="830997"/>
          </a:xfrm>
          <a:prstGeom prst="rect">
            <a:avLst/>
          </a:prstGeom>
          <a:noFill/>
        </p:spPr>
        <p:txBody>
          <a:bodyPr wrap="square" rtlCol="0">
            <a:spAutoFit/>
          </a:bodyPr>
          <a:lstStyle/>
          <a:p>
            <a:pPr algn="ctr"/>
            <a:r>
              <a:rPr lang="en-US" sz="1600" dirty="0" err="1" smtClean="0">
                <a:latin typeface="Adobe Devanagari" pitchFamily="18" charset="0"/>
                <a:cs typeface="Adobe Devanagari" pitchFamily="18" charset="0"/>
              </a:rPr>
              <a:t>Opciones</a:t>
            </a:r>
            <a:endParaRPr lang="en-US" sz="1600" dirty="0" smtClean="0">
              <a:latin typeface="Adobe Devanagari" pitchFamily="18" charset="0"/>
              <a:cs typeface="Adobe Devanagari" pitchFamily="18" charset="0"/>
            </a:endParaRPr>
          </a:p>
          <a:p>
            <a:pPr algn="ctr"/>
            <a:r>
              <a:rPr lang="en-US" sz="1600" dirty="0" err="1" smtClean="0">
                <a:latin typeface="Adobe Devanagari" pitchFamily="18" charset="0"/>
                <a:cs typeface="Adobe Devanagari" pitchFamily="18" charset="0"/>
              </a:rPr>
              <a:t>Ecologicamente</a:t>
            </a:r>
            <a:endParaRPr lang="en-US" sz="1600" dirty="0" smtClean="0">
              <a:latin typeface="Adobe Devanagari" pitchFamily="18" charset="0"/>
              <a:cs typeface="Adobe Devanagari" pitchFamily="18" charset="0"/>
            </a:endParaRPr>
          </a:p>
          <a:p>
            <a:pPr algn="ctr"/>
            <a:r>
              <a:rPr lang="en-US" sz="1600" dirty="0" err="1" smtClean="0">
                <a:latin typeface="Adobe Devanagari" pitchFamily="18" charset="0"/>
                <a:cs typeface="Adobe Devanagari" pitchFamily="18" charset="0"/>
              </a:rPr>
              <a:t>Aceptables</a:t>
            </a:r>
            <a:endParaRPr lang="en-US" sz="1600" dirty="0">
              <a:latin typeface="Adobe Devanagari" pitchFamily="18" charset="0"/>
              <a:cs typeface="Adobe Devanagari" pitchFamily="18" charset="0"/>
            </a:endParaRPr>
          </a:p>
        </p:txBody>
      </p:sp>
      <p:sp>
        <p:nvSpPr>
          <p:cNvPr id="10" name="9 CuadroTexto"/>
          <p:cNvSpPr txBox="1"/>
          <p:nvPr/>
        </p:nvSpPr>
        <p:spPr>
          <a:xfrm>
            <a:off x="6782540" y="6320901"/>
            <a:ext cx="1837677" cy="307777"/>
          </a:xfrm>
          <a:prstGeom prst="rect">
            <a:avLst/>
          </a:prstGeom>
          <a:noFill/>
        </p:spPr>
        <p:txBody>
          <a:bodyPr wrap="square" rtlCol="0">
            <a:spAutoFit/>
          </a:bodyPr>
          <a:lstStyle/>
          <a:p>
            <a:r>
              <a:rPr lang="es-ES" sz="1400" dirty="0" smtClean="0"/>
              <a:t>Norton, 1991</a:t>
            </a:r>
            <a:endParaRPr lang="es-ES" sz="1400" dirty="0"/>
          </a:p>
        </p:txBody>
      </p:sp>
      <p:sp>
        <p:nvSpPr>
          <p:cNvPr id="13"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217654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01478" y="1554161"/>
            <a:ext cx="7790121" cy="3611225"/>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7.2. Valoración de especies:</a:t>
            </a:r>
          </a:p>
          <a:p>
            <a:pPr marL="0" indent="0">
              <a:spcBef>
                <a:spcPts val="1800"/>
              </a:spcBef>
              <a:buNone/>
            </a:pPr>
            <a:endParaRPr lang="es-ES_tradnl" sz="1800" b="1" dirty="0" smtClean="0">
              <a:solidFill>
                <a:schemeClr val="accent6">
                  <a:lumMod val="75000"/>
                </a:schemeClr>
              </a:solidFill>
              <a:latin typeface="Vijaya" pitchFamily="34" charset="0"/>
              <a:cs typeface="Vijaya" pitchFamily="34" charset="0"/>
            </a:endParaRP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Valor </a:t>
            </a:r>
            <a:r>
              <a:rPr lang="es-ES_tradnl" sz="1800" u="sng" dirty="0" smtClean="0">
                <a:solidFill>
                  <a:schemeClr val="accent6">
                    <a:lumMod val="75000"/>
                  </a:schemeClr>
                </a:solidFill>
                <a:latin typeface="Vijaya" pitchFamily="34" charset="0"/>
                <a:cs typeface="Vijaya" pitchFamily="34" charset="0"/>
              </a:rPr>
              <a:t>económico</a:t>
            </a:r>
            <a:r>
              <a:rPr lang="es-ES_tradnl" sz="18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Valor </a:t>
            </a:r>
            <a:r>
              <a:rPr lang="es-ES_tradnl" sz="1800" u="sng" dirty="0" smtClean="0">
                <a:solidFill>
                  <a:schemeClr val="accent6">
                    <a:lumMod val="75000"/>
                  </a:schemeClr>
                </a:solidFill>
                <a:latin typeface="Vijaya" pitchFamily="34" charset="0"/>
                <a:cs typeface="Vijaya" pitchFamily="34" charset="0"/>
              </a:rPr>
              <a:t>ecológico</a:t>
            </a:r>
            <a:r>
              <a:rPr lang="es-ES_tradnl" sz="1800" dirty="0" smtClean="0">
                <a:solidFill>
                  <a:schemeClr val="accent6">
                    <a:lumMod val="75000"/>
                  </a:schemeClr>
                </a:solidFill>
                <a:latin typeface="Vijaya" pitchFamily="34" charset="0"/>
                <a:cs typeface="Vijaya" pitchFamily="34" charset="0"/>
              </a:rPr>
              <a:t> (especies clave / </a:t>
            </a:r>
            <a:r>
              <a:rPr lang="es-ES_tradnl" sz="1800" dirty="0" err="1" smtClean="0">
                <a:solidFill>
                  <a:schemeClr val="accent6">
                    <a:lumMod val="75000"/>
                  </a:schemeClr>
                </a:solidFill>
                <a:latin typeface="Vijaya" pitchFamily="34" charset="0"/>
                <a:cs typeface="Vijaya" pitchFamily="34" charset="0"/>
              </a:rPr>
              <a:t>keystone</a:t>
            </a:r>
            <a:r>
              <a:rPr lang="es-ES_tradnl" sz="1800" dirty="0" smtClean="0">
                <a:solidFill>
                  <a:schemeClr val="accent6">
                    <a:lumMod val="75000"/>
                  </a:schemeClr>
                </a:solidFill>
                <a:latin typeface="Vijaya" pitchFamily="34" charset="0"/>
                <a:cs typeface="Vijaya" pitchFamily="34" charset="0"/>
              </a:rPr>
              <a:t> </a:t>
            </a:r>
            <a:r>
              <a:rPr lang="es-ES_tradnl" sz="1800" dirty="0" err="1" smtClean="0">
                <a:solidFill>
                  <a:schemeClr val="accent6">
                    <a:lumMod val="75000"/>
                  </a:schemeClr>
                </a:solidFill>
                <a:latin typeface="Vijaya" pitchFamily="34" charset="0"/>
                <a:cs typeface="Vijaya" pitchFamily="34" charset="0"/>
              </a:rPr>
              <a:t>species</a:t>
            </a:r>
            <a:r>
              <a:rPr lang="es-ES_tradnl" sz="18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Valor </a:t>
            </a:r>
            <a:r>
              <a:rPr lang="es-ES_tradnl" sz="1800" u="sng" dirty="0" smtClean="0">
                <a:solidFill>
                  <a:schemeClr val="accent6">
                    <a:lumMod val="75000"/>
                  </a:schemeClr>
                </a:solidFill>
                <a:latin typeface="Vijaya" pitchFamily="34" charset="0"/>
                <a:cs typeface="Vijaya" pitchFamily="34" charset="0"/>
              </a:rPr>
              <a:t>carismático</a:t>
            </a:r>
            <a:r>
              <a:rPr lang="es-ES_tradnl" sz="1800" dirty="0" smtClean="0">
                <a:solidFill>
                  <a:schemeClr val="accent6">
                    <a:lumMod val="75000"/>
                  </a:schemeClr>
                </a:solidFill>
                <a:latin typeface="Vijaya" pitchFamily="34" charset="0"/>
                <a:cs typeface="Vijaya" pitchFamily="34" charset="0"/>
              </a:rPr>
              <a:t>: ¡Educación ambiental! Ejemplo: Lince ibérico.</a:t>
            </a:r>
          </a:p>
          <a:p>
            <a:pPr marL="285750" indent="-285750">
              <a:spcBef>
                <a:spcPts val="1800"/>
              </a:spcBef>
              <a:buFont typeface="Wingdings" panose="05000000000000000000" pitchFamily="2" charset="2"/>
              <a:buChar char="ü"/>
            </a:pPr>
            <a:r>
              <a:rPr lang="es-ES_tradnl" sz="1800" u="sng" dirty="0" smtClean="0">
                <a:solidFill>
                  <a:schemeClr val="accent6">
                    <a:lumMod val="75000"/>
                  </a:schemeClr>
                </a:solidFill>
                <a:latin typeface="Vijaya" pitchFamily="34" charset="0"/>
                <a:cs typeface="Vijaya" pitchFamily="34" charset="0"/>
              </a:rPr>
              <a:t>Rareza</a:t>
            </a:r>
            <a:r>
              <a:rPr lang="es-ES_tradnl" sz="1800" dirty="0" smtClean="0">
                <a:solidFill>
                  <a:schemeClr val="accent6">
                    <a:lumMod val="75000"/>
                  </a:schemeClr>
                </a:solidFill>
                <a:latin typeface="Vijaya" pitchFamily="34" charset="0"/>
                <a:cs typeface="Vijaya" pitchFamily="34" charset="0"/>
              </a:rPr>
              <a:t> o </a:t>
            </a:r>
            <a:r>
              <a:rPr lang="es-ES_tradnl" sz="1800" u="sng" dirty="0" smtClean="0">
                <a:solidFill>
                  <a:schemeClr val="accent6">
                    <a:lumMod val="75000"/>
                  </a:schemeClr>
                </a:solidFill>
                <a:latin typeface="Vijaya" pitchFamily="34" charset="0"/>
                <a:cs typeface="Vijaya" pitchFamily="34" charset="0"/>
              </a:rPr>
              <a:t>escasez</a:t>
            </a:r>
            <a:r>
              <a:rPr lang="es-ES_tradnl" sz="1800" dirty="0" smtClean="0">
                <a:solidFill>
                  <a:schemeClr val="accent6">
                    <a:lumMod val="75000"/>
                  </a:schemeClr>
                </a:solidFill>
                <a:latin typeface="Vijaya" pitchFamily="34" charset="0"/>
                <a:cs typeface="Vijaya" pitchFamily="34" charset="0"/>
              </a:rPr>
              <a:t>: Interés biogeográfico. </a:t>
            </a:r>
          </a:p>
          <a:p>
            <a:pPr marL="285750" indent="-285750">
              <a:spcBef>
                <a:spcPts val="1800"/>
              </a:spcBef>
              <a:buFont typeface="Wingdings" panose="05000000000000000000" pitchFamily="2" charset="2"/>
              <a:buChar char="ü"/>
            </a:pPr>
            <a:r>
              <a:rPr lang="es-ES_tradnl" sz="1800" u="sng" dirty="0" smtClean="0">
                <a:solidFill>
                  <a:schemeClr val="accent6">
                    <a:lumMod val="75000"/>
                  </a:schemeClr>
                </a:solidFill>
                <a:latin typeface="Vijaya" pitchFamily="34" charset="0"/>
                <a:cs typeface="Vijaya" pitchFamily="34" charset="0"/>
              </a:rPr>
              <a:t>Amenazadas</a:t>
            </a:r>
            <a:r>
              <a:rPr lang="es-ES_tradnl" sz="1800" dirty="0" smtClean="0">
                <a:solidFill>
                  <a:schemeClr val="accent6">
                    <a:lumMod val="75000"/>
                  </a:schemeClr>
                </a:solidFill>
                <a:latin typeface="Vijaya" pitchFamily="34" charset="0"/>
                <a:cs typeface="Vijaya" pitchFamily="34" charset="0"/>
              </a:rPr>
              <a:t>: Listas rojas (IUNC, Nacional, Andalucía). Directiva de Hábitats (anexo II y IV)</a:t>
            </a:r>
          </a:p>
          <a:p>
            <a:pPr marL="285750" indent="-285750">
              <a:spcBef>
                <a:spcPts val="1800"/>
              </a:spcBef>
              <a:buFont typeface="Wingdings" panose="05000000000000000000" pitchFamily="2" charset="2"/>
              <a:buChar char="ü"/>
            </a:pPr>
            <a:endParaRPr lang="es-ES_tradnl"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
        <p:nvSpPr>
          <p:cNvPr id="7"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46241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80" t="18754" r="22775" b="8132"/>
          <a:stretch/>
        </p:blipFill>
        <p:spPr bwMode="auto">
          <a:xfrm>
            <a:off x="994787" y="0"/>
            <a:ext cx="8149213" cy="598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94786" y="6321300"/>
            <a:ext cx="7978391" cy="369332"/>
          </a:xfrm>
          <a:prstGeom prst="rect">
            <a:avLst/>
          </a:prstGeom>
        </p:spPr>
        <p:txBody>
          <a:bodyPr wrap="square">
            <a:spAutoFit/>
          </a:bodyPr>
          <a:lstStyle/>
          <a:p>
            <a:r>
              <a:rPr lang="es-ES" dirty="0"/>
              <a:t>http://jr.iucnredlist.org/documents/redlist_cats_crit_en.pdf</a:t>
            </a:r>
          </a:p>
        </p:txBody>
      </p:sp>
    </p:spTree>
    <p:extLst>
      <p:ext uri="{BB962C8B-B14F-4D97-AF65-F5344CB8AC3E}">
        <p14:creationId xmlns:p14="http://schemas.microsoft.com/office/powerpoint/2010/main" val="195759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407" t="18191" r="22134" b="20513"/>
          <a:stretch/>
        </p:blipFill>
        <p:spPr bwMode="auto">
          <a:xfrm>
            <a:off x="2019890" y="3502284"/>
            <a:ext cx="5494857" cy="335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23" t="17223" r="21041" b="7776"/>
          <a:stretch/>
        </p:blipFill>
        <p:spPr bwMode="auto">
          <a:xfrm>
            <a:off x="2019890" y="82366"/>
            <a:ext cx="5599622" cy="410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898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77" r="30209"/>
          <a:stretch/>
        </p:blipFill>
        <p:spPr bwMode="auto">
          <a:xfrm>
            <a:off x="2192784" y="0"/>
            <a:ext cx="48176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279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6349" y="4098472"/>
            <a:ext cx="6264613" cy="1477328"/>
          </a:xfrm>
          <a:prstGeom prst="rect">
            <a:avLst/>
          </a:prstGeom>
          <a:noFill/>
        </p:spPr>
        <p:txBody>
          <a:bodyPr wrap="square" rtlCol="0">
            <a:spAutoFit/>
          </a:bodyPr>
          <a:lstStyle/>
          <a:p>
            <a:r>
              <a:rPr lang="es-ES" dirty="0" smtClean="0">
                <a:solidFill>
                  <a:schemeClr val="accent1">
                    <a:lumMod val="75000"/>
                  </a:schemeClr>
                </a:solidFill>
              </a:rPr>
              <a:t>Ejemplo: </a:t>
            </a:r>
            <a:r>
              <a:rPr lang="es-ES" i="1" dirty="0" smtClean="0">
                <a:solidFill>
                  <a:schemeClr val="accent1">
                    <a:lumMod val="75000"/>
                  </a:schemeClr>
                </a:solidFill>
              </a:rPr>
              <a:t> </a:t>
            </a:r>
            <a:r>
              <a:rPr lang="es-ES" i="1" dirty="0" err="1" smtClean="0">
                <a:solidFill>
                  <a:schemeClr val="accent1">
                    <a:lumMod val="75000"/>
                  </a:schemeClr>
                </a:solidFill>
              </a:rPr>
              <a:t>Taxus</a:t>
            </a:r>
            <a:r>
              <a:rPr lang="es-ES" i="1" dirty="0" smtClean="0">
                <a:solidFill>
                  <a:schemeClr val="accent1">
                    <a:lumMod val="75000"/>
                  </a:schemeClr>
                </a:solidFill>
              </a:rPr>
              <a:t> </a:t>
            </a:r>
            <a:r>
              <a:rPr lang="es-ES" i="1" dirty="0" err="1" smtClean="0">
                <a:solidFill>
                  <a:schemeClr val="accent1">
                    <a:lumMod val="75000"/>
                  </a:schemeClr>
                </a:solidFill>
              </a:rPr>
              <a:t>baccata</a:t>
            </a:r>
            <a:r>
              <a:rPr lang="es-ES" dirty="0" smtClean="0">
                <a:solidFill>
                  <a:schemeClr val="accent1">
                    <a:lumMod val="75000"/>
                  </a:schemeClr>
                </a:solidFill>
              </a:rPr>
              <a:t>: </a:t>
            </a:r>
          </a:p>
          <a:p>
            <a:r>
              <a:rPr lang="es-ES" dirty="0" smtClean="0">
                <a:solidFill>
                  <a:schemeClr val="accent1">
                    <a:lumMod val="75000"/>
                  </a:schemeClr>
                </a:solidFill>
              </a:rPr>
              <a:t>IUCN: </a:t>
            </a:r>
            <a:r>
              <a:rPr lang="es-ES" dirty="0" err="1" smtClean="0">
                <a:solidFill>
                  <a:schemeClr val="accent1">
                    <a:lumMod val="75000"/>
                  </a:schemeClr>
                </a:solidFill>
              </a:rPr>
              <a:t>Lc</a:t>
            </a:r>
            <a:r>
              <a:rPr lang="es-ES" dirty="0" smtClean="0">
                <a:solidFill>
                  <a:schemeClr val="accent1">
                    <a:lumMod val="75000"/>
                  </a:schemeClr>
                </a:solidFill>
              </a:rPr>
              <a:t>. </a:t>
            </a:r>
          </a:p>
          <a:p>
            <a:r>
              <a:rPr lang="es-ES" dirty="0" smtClean="0">
                <a:solidFill>
                  <a:schemeClr val="accent1">
                    <a:lumMod val="75000"/>
                  </a:schemeClr>
                </a:solidFill>
              </a:rPr>
              <a:t>Directiva Hábitat: </a:t>
            </a:r>
            <a:r>
              <a:rPr lang="es-ES" dirty="0" smtClean="0">
                <a:solidFill>
                  <a:srgbClr val="FF0000"/>
                </a:solidFill>
              </a:rPr>
              <a:t>No considerado</a:t>
            </a:r>
          </a:p>
          <a:p>
            <a:r>
              <a:rPr lang="es-ES" dirty="0" smtClean="0">
                <a:solidFill>
                  <a:schemeClr val="accent1">
                    <a:lumMod val="75000"/>
                  </a:schemeClr>
                </a:solidFill>
              </a:rPr>
              <a:t>España: No considerado. </a:t>
            </a:r>
          </a:p>
          <a:p>
            <a:r>
              <a:rPr lang="es-ES" dirty="0" smtClean="0">
                <a:solidFill>
                  <a:schemeClr val="accent1">
                    <a:lumMod val="75000"/>
                  </a:schemeClr>
                </a:solidFill>
              </a:rPr>
              <a:t>Junta de Andalucía: </a:t>
            </a:r>
            <a:r>
              <a:rPr lang="es-ES" dirty="0" err="1" smtClean="0">
                <a:solidFill>
                  <a:schemeClr val="accent1">
                    <a:lumMod val="75000"/>
                  </a:schemeClr>
                </a:solidFill>
              </a:rPr>
              <a:t>Vu</a:t>
            </a:r>
            <a:r>
              <a:rPr lang="es-ES" dirty="0" smtClean="0">
                <a:solidFill>
                  <a:schemeClr val="accent1">
                    <a:lumMod val="75000"/>
                  </a:schemeClr>
                </a:solidFill>
              </a:rPr>
              <a:t>.</a:t>
            </a:r>
            <a:endParaRPr lang="es-ES" dirty="0">
              <a:solidFill>
                <a:schemeClr val="accent1">
                  <a:lumMod val="75000"/>
                </a:schemeClr>
              </a:solidFill>
            </a:endParaRPr>
          </a:p>
        </p:txBody>
      </p:sp>
      <p:sp>
        <p:nvSpPr>
          <p:cNvPr id="2" name="Rectángulo 1"/>
          <p:cNvSpPr/>
          <p:nvPr/>
        </p:nvSpPr>
        <p:spPr>
          <a:xfrm>
            <a:off x="1112286" y="2075526"/>
            <a:ext cx="7406639" cy="1384995"/>
          </a:xfrm>
          <a:prstGeom prst="rect">
            <a:avLst/>
          </a:prstGeom>
        </p:spPr>
        <p:txBody>
          <a:bodyPr wrap="square">
            <a:spAutoFit/>
          </a:bodyPr>
          <a:lstStyle/>
          <a:p>
            <a:r>
              <a:rPr lang="es-ES" sz="1400" dirty="0" smtClean="0">
                <a:solidFill>
                  <a:schemeClr val="accent1">
                    <a:lumMod val="75000"/>
                  </a:schemeClr>
                </a:solidFill>
              </a:rPr>
              <a:t>HABITAT DIRECTIVE:</a:t>
            </a:r>
          </a:p>
          <a:p>
            <a:pPr fontAlgn="base"/>
            <a:r>
              <a:rPr lang="en-US" sz="1400" b="1" dirty="0">
                <a:solidFill>
                  <a:schemeClr val="accent1">
                    <a:lumMod val="75000"/>
                  </a:schemeClr>
                </a:solidFill>
              </a:rPr>
              <a:t>COUNCIL DIRECTIVE </a:t>
            </a:r>
            <a:r>
              <a:rPr lang="en-US" sz="1400" b="1" dirty="0" smtClean="0">
                <a:solidFill>
                  <a:schemeClr val="accent1">
                    <a:lumMod val="75000"/>
                  </a:schemeClr>
                </a:solidFill>
              </a:rPr>
              <a:t>92/43/EEC of </a:t>
            </a:r>
            <a:r>
              <a:rPr lang="en-US" sz="1400" b="1" dirty="0">
                <a:solidFill>
                  <a:schemeClr val="accent1">
                    <a:lumMod val="75000"/>
                  </a:schemeClr>
                </a:solidFill>
              </a:rPr>
              <a:t>21 May </a:t>
            </a:r>
            <a:r>
              <a:rPr lang="en-US" sz="1400" b="1" dirty="0" smtClean="0">
                <a:solidFill>
                  <a:schemeClr val="accent1">
                    <a:lumMod val="75000"/>
                  </a:schemeClr>
                </a:solidFill>
              </a:rPr>
              <a:t>1992 </a:t>
            </a:r>
            <a:r>
              <a:rPr lang="en-US" sz="1400" dirty="0" smtClean="0">
                <a:solidFill>
                  <a:schemeClr val="accent1">
                    <a:lumMod val="75000"/>
                  </a:schemeClr>
                </a:solidFill>
              </a:rPr>
              <a:t>on </a:t>
            </a:r>
            <a:r>
              <a:rPr lang="en-US" sz="1400" dirty="0">
                <a:solidFill>
                  <a:schemeClr val="accent1">
                    <a:lumMod val="75000"/>
                  </a:schemeClr>
                </a:solidFill>
              </a:rPr>
              <a:t>the conservation of natural habitats and of wild fauna and </a:t>
            </a:r>
            <a:r>
              <a:rPr lang="en-US" sz="1400" dirty="0" smtClean="0">
                <a:solidFill>
                  <a:schemeClr val="accent1">
                    <a:lumMod val="75000"/>
                  </a:schemeClr>
                </a:solidFill>
              </a:rPr>
              <a:t>flora</a:t>
            </a:r>
            <a:r>
              <a:rPr lang="en-US" sz="1400" dirty="0" smtClean="0">
                <a:solidFill>
                  <a:schemeClr val="accent1">
                    <a:lumMod val="75000"/>
                  </a:schemeClr>
                </a:solidFill>
              </a:rPr>
              <a:t>. </a:t>
            </a:r>
            <a:r>
              <a:rPr lang="en-US" sz="1400" dirty="0" err="1" smtClean="0">
                <a:solidFill>
                  <a:schemeClr val="accent1">
                    <a:lumMod val="75000"/>
                  </a:schemeClr>
                </a:solidFill>
              </a:rPr>
              <a:t>Anexo</a:t>
            </a:r>
            <a:r>
              <a:rPr lang="en-US" sz="1400" dirty="0" smtClean="0">
                <a:solidFill>
                  <a:schemeClr val="accent1">
                    <a:lumMod val="75000"/>
                  </a:schemeClr>
                </a:solidFill>
              </a:rPr>
              <a:t> II.</a:t>
            </a:r>
            <a:endParaRPr lang="en-US" sz="1400" dirty="0">
              <a:solidFill>
                <a:schemeClr val="accent1">
                  <a:lumMod val="75000"/>
                </a:schemeClr>
              </a:solidFill>
            </a:endParaRPr>
          </a:p>
          <a:p>
            <a:endParaRPr lang="es-ES" sz="1400" dirty="0" smtClean="0">
              <a:solidFill>
                <a:schemeClr val="accent1">
                  <a:lumMod val="75000"/>
                </a:schemeClr>
              </a:solidFill>
            </a:endParaRPr>
          </a:p>
          <a:p>
            <a:r>
              <a:rPr lang="es-ES" sz="1400" dirty="0" smtClean="0">
                <a:solidFill>
                  <a:schemeClr val="accent1">
                    <a:lumMod val="75000"/>
                  </a:schemeClr>
                </a:solidFill>
                <a:hlinkClick r:id="rId2"/>
              </a:rPr>
              <a:t>http</a:t>
            </a:r>
            <a:r>
              <a:rPr lang="es-ES" sz="1400" dirty="0">
                <a:solidFill>
                  <a:schemeClr val="accent1">
                    <a:lumMod val="75000"/>
                  </a:schemeClr>
                </a:solidFill>
                <a:hlinkClick r:id="rId2"/>
              </a:rPr>
              <a:t>://eur-lex.europa.eu/legal-content/EN/TXT/?</a:t>
            </a:r>
            <a:r>
              <a:rPr lang="es-ES" sz="1400" dirty="0" smtClean="0">
                <a:solidFill>
                  <a:schemeClr val="accent1">
                    <a:lumMod val="75000"/>
                  </a:schemeClr>
                </a:solidFill>
                <a:hlinkClick r:id="rId2"/>
              </a:rPr>
              <a:t>uri=CELEX:01992L0043-20070101</a:t>
            </a:r>
            <a:endParaRPr lang="es-ES" sz="1400" dirty="0" smtClean="0">
              <a:solidFill>
                <a:schemeClr val="accent1">
                  <a:lumMod val="75000"/>
                </a:schemeClr>
              </a:solidFill>
            </a:endParaRPr>
          </a:p>
          <a:p>
            <a:endParaRPr lang="es-ES" sz="1400" dirty="0">
              <a:solidFill>
                <a:schemeClr val="accent1">
                  <a:lumMod val="75000"/>
                </a:schemeClr>
              </a:solidFill>
            </a:endParaRPr>
          </a:p>
        </p:txBody>
      </p:sp>
      <p:pic>
        <p:nvPicPr>
          <p:cNvPr id="1026" name="Picture 2" descr="http://previews.123rf.com/images/rmorijn/rmorijn1210/rmorijn121000107/16081405-Primer-plano-de-Taxus-baccata-o-tejo-europeo-con-conos-maduros--Foto-de-arch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196" y="3542190"/>
            <a:ext cx="4813033" cy="3195114"/>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1130457" y="1101400"/>
            <a:ext cx="7790121" cy="3611225"/>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7.2. Valoración de especies:</a:t>
            </a:r>
          </a:p>
          <a:p>
            <a:pPr marL="285750" indent="-285750">
              <a:spcBef>
                <a:spcPts val="1800"/>
              </a:spcBef>
              <a:buFont typeface="Wingdings" panose="05000000000000000000" pitchFamily="2" charset="2"/>
              <a:buChar char="ü"/>
            </a:pPr>
            <a:endParaRPr lang="es-ES_tradnl" sz="1800" dirty="0" smtClean="0">
              <a:solidFill>
                <a:schemeClr val="accent6">
                  <a:lumMod val="75000"/>
                </a:schemeClr>
              </a:solidFill>
              <a:latin typeface="Vijaya" pitchFamily="34" charset="0"/>
              <a:cs typeface="Vijaya" pitchFamily="34" charset="0"/>
            </a:endParaRPr>
          </a:p>
        </p:txBody>
      </p:sp>
      <p:sp>
        <p:nvSpPr>
          <p:cNvPr id="6"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76378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uforgen.org/fileadmin/templates/euforgen.org/upload/Documents/Maps/JPG/Taxus_bacc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414"/>
            <a:ext cx="9155830" cy="648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3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45954" y="2505670"/>
            <a:ext cx="6264613" cy="861774"/>
          </a:xfrm>
          <a:prstGeom prst="rect">
            <a:avLst/>
          </a:prstGeom>
          <a:noFill/>
        </p:spPr>
        <p:txBody>
          <a:bodyPr wrap="square" rtlCol="0">
            <a:spAutoFit/>
          </a:bodyPr>
          <a:lstStyle/>
          <a:p>
            <a:r>
              <a:rPr lang="es-ES" sz="1600" dirty="0" smtClean="0">
                <a:solidFill>
                  <a:schemeClr val="accent1">
                    <a:lumMod val="75000"/>
                  </a:schemeClr>
                </a:solidFill>
              </a:rPr>
              <a:t>Ejemplo: </a:t>
            </a:r>
            <a:r>
              <a:rPr lang="es-ES" sz="1600" i="1" dirty="0" err="1" smtClean="0">
                <a:solidFill>
                  <a:schemeClr val="accent1">
                    <a:lumMod val="75000"/>
                  </a:schemeClr>
                </a:solidFill>
              </a:rPr>
              <a:t>Abies</a:t>
            </a:r>
            <a:r>
              <a:rPr lang="es-ES" sz="1600" i="1" dirty="0" smtClean="0">
                <a:solidFill>
                  <a:schemeClr val="accent1">
                    <a:lumMod val="75000"/>
                  </a:schemeClr>
                </a:solidFill>
              </a:rPr>
              <a:t> </a:t>
            </a:r>
            <a:r>
              <a:rPr lang="es-ES" sz="1600" i="1" dirty="0" err="1" smtClean="0">
                <a:solidFill>
                  <a:schemeClr val="accent1">
                    <a:lumMod val="75000"/>
                  </a:schemeClr>
                </a:solidFill>
              </a:rPr>
              <a:t>nebrodensis</a:t>
            </a:r>
            <a:r>
              <a:rPr lang="es-ES" sz="1600" dirty="0" smtClean="0">
                <a:solidFill>
                  <a:schemeClr val="accent1">
                    <a:lumMod val="75000"/>
                  </a:schemeClr>
                </a:solidFill>
              </a:rPr>
              <a:t>: </a:t>
            </a:r>
          </a:p>
          <a:p>
            <a:r>
              <a:rPr lang="es-ES" sz="1600" dirty="0" smtClean="0">
                <a:solidFill>
                  <a:schemeClr val="accent1">
                    <a:lumMod val="75000"/>
                  </a:schemeClr>
                </a:solidFill>
              </a:rPr>
              <a:t>IUCN: Cr. </a:t>
            </a:r>
          </a:p>
          <a:p>
            <a:r>
              <a:rPr lang="es-ES" sz="1600" dirty="0">
                <a:solidFill>
                  <a:schemeClr val="accent1">
                    <a:lumMod val="75000"/>
                  </a:schemeClr>
                </a:solidFill>
              </a:rPr>
              <a:t> </a:t>
            </a:r>
            <a:r>
              <a:rPr lang="es-ES" sz="1600" dirty="0" smtClean="0">
                <a:solidFill>
                  <a:schemeClr val="accent1">
                    <a:lumMod val="75000"/>
                  </a:schemeClr>
                </a:solidFill>
              </a:rPr>
              <a:t>Directiva de Hábitats:  Anexo II. </a:t>
            </a:r>
          </a:p>
        </p:txBody>
      </p:sp>
      <p:sp>
        <p:nvSpPr>
          <p:cNvPr id="2" name="Rectángulo 1"/>
          <p:cNvSpPr/>
          <p:nvPr/>
        </p:nvSpPr>
        <p:spPr>
          <a:xfrm>
            <a:off x="1156675" y="1223263"/>
            <a:ext cx="7406639" cy="1384995"/>
          </a:xfrm>
          <a:prstGeom prst="rect">
            <a:avLst/>
          </a:prstGeom>
        </p:spPr>
        <p:txBody>
          <a:bodyPr wrap="square">
            <a:spAutoFit/>
          </a:bodyPr>
          <a:lstStyle/>
          <a:p>
            <a:r>
              <a:rPr lang="es-ES" sz="1400" dirty="0" smtClean="0">
                <a:solidFill>
                  <a:schemeClr val="accent1">
                    <a:lumMod val="75000"/>
                  </a:schemeClr>
                </a:solidFill>
              </a:rPr>
              <a:t>HABITAT DIRECTIVE:</a:t>
            </a:r>
          </a:p>
          <a:p>
            <a:pPr fontAlgn="base"/>
            <a:r>
              <a:rPr lang="en-US" sz="1400" b="1" dirty="0">
                <a:solidFill>
                  <a:schemeClr val="accent1">
                    <a:lumMod val="75000"/>
                  </a:schemeClr>
                </a:solidFill>
              </a:rPr>
              <a:t>COUNCIL DIRECTIVE </a:t>
            </a:r>
            <a:r>
              <a:rPr lang="en-US" sz="1400" b="1" dirty="0" smtClean="0">
                <a:solidFill>
                  <a:schemeClr val="accent1">
                    <a:lumMod val="75000"/>
                  </a:schemeClr>
                </a:solidFill>
              </a:rPr>
              <a:t>92/43/EEC of </a:t>
            </a:r>
            <a:r>
              <a:rPr lang="en-US" sz="1400" b="1" dirty="0">
                <a:solidFill>
                  <a:schemeClr val="accent1">
                    <a:lumMod val="75000"/>
                  </a:schemeClr>
                </a:solidFill>
              </a:rPr>
              <a:t>21 May </a:t>
            </a:r>
            <a:r>
              <a:rPr lang="en-US" sz="1400" b="1" dirty="0" smtClean="0">
                <a:solidFill>
                  <a:schemeClr val="accent1">
                    <a:lumMod val="75000"/>
                  </a:schemeClr>
                </a:solidFill>
              </a:rPr>
              <a:t>1992 </a:t>
            </a:r>
            <a:r>
              <a:rPr lang="en-US" sz="1400" dirty="0" smtClean="0">
                <a:solidFill>
                  <a:schemeClr val="accent1">
                    <a:lumMod val="75000"/>
                  </a:schemeClr>
                </a:solidFill>
              </a:rPr>
              <a:t>on </a:t>
            </a:r>
            <a:r>
              <a:rPr lang="en-US" sz="1400" dirty="0">
                <a:solidFill>
                  <a:schemeClr val="accent1">
                    <a:lumMod val="75000"/>
                  </a:schemeClr>
                </a:solidFill>
              </a:rPr>
              <a:t>the conservation of natural habitats and of wild fauna and </a:t>
            </a:r>
            <a:r>
              <a:rPr lang="en-US" sz="1400" dirty="0" smtClean="0">
                <a:solidFill>
                  <a:schemeClr val="accent1">
                    <a:lumMod val="75000"/>
                  </a:schemeClr>
                </a:solidFill>
              </a:rPr>
              <a:t>flora</a:t>
            </a:r>
            <a:r>
              <a:rPr lang="en-US" sz="1400" dirty="0" smtClean="0">
                <a:solidFill>
                  <a:schemeClr val="accent1">
                    <a:lumMod val="75000"/>
                  </a:schemeClr>
                </a:solidFill>
              </a:rPr>
              <a:t>. </a:t>
            </a:r>
            <a:r>
              <a:rPr lang="en-US" sz="1400" dirty="0" err="1" smtClean="0">
                <a:solidFill>
                  <a:schemeClr val="accent1">
                    <a:lumMod val="75000"/>
                  </a:schemeClr>
                </a:solidFill>
              </a:rPr>
              <a:t>Anexo</a:t>
            </a:r>
            <a:r>
              <a:rPr lang="en-US" sz="1400" dirty="0" smtClean="0">
                <a:solidFill>
                  <a:schemeClr val="accent1">
                    <a:lumMod val="75000"/>
                  </a:schemeClr>
                </a:solidFill>
              </a:rPr>
              <a:t> II</a:t>
            </a:r>
            <a:endParaRPr lang="en-US" sz="1400" dirty="0">
              <a:solidFill>
                <a:schemeClr val="accent1">
                  <a:lumMod val="75000"/>
                </a:schemeClr>
              </a:solidFill>
            </a:endParaRPr>
          </a:p>
          <a:p>
            <a:endParaRPr lang="es-ES" sz="1400" dirty="0" smtClean="0">
              <a:solidFill>
                <a:schemeClr val="accent1">
                  <a:lumMod val="75000"/>
                </a:schemeClr>
              </a:solidFill>
            </a:endParaRPr>
          </a:p>
          <a:p>
            <a:r>
              <a:rPr lang="es-ES" sz="1400" dirty="0" smtClean="0">
                <a:solidFill>
                  <a:schemeClr val="accent1">
                    <a:lumMod val="75000"/>
                  </a:schemeClr>
                </a:solidFill>
                <a:hlinkClick r:id="rId2"/>
              </a:rPr>
              <a:t>http</a:t>
            </a:r>
            <a:r>
              <a:rPr lang="es-ES" sz="1400" dirty="0">
                <a:solidFill>
                  <a:schemeClr val="accent1">
                    <a:lumMod val="75000"/>
                  </a:schemeClr>
                </a:solidFill>
                <a:hlinkClick r:id="rId2"/>
              </a:rPr>
              <a:t>://eur-lex.europa.eu/legal-content/EN/TXT/?</a:t>
            </a:r>
            <a:r>
              <a:rPr lang="es-ES" sz="1400" dirty="0" smtClean="0">
                <a:solidFill>
                  <a:schemeClr val="accent1">
                    <a:lumMod val="75000"/>
                  </a:schemeClr>
                </a:solidFill>
                <a:hlinkClick r:id="rId2"/>
              </a:rPr>
              <a:t>uri=CELEX:01992L0043-20070101</a:t>
            </a:r>
            <a:endParaRPr lang="es-ES" sz="1400" dirty="0" smtClean="0">
              <a:solidFill>
                <a:schemeClr val="accent1">
                  <a:lumMod val="75000"/>
                </a:schemeClr>
              </a:solidFill>
            </a:endParaRPr>
          </a:p>
          <a:p>
            <a:endParaRPr lang="es-ES" sz="1400" dirty="0">
              <a:solidFill>
                <a:schemeClr val="accent1">
                  <a:lumMod val="75000"/>
                </a:schemeClr>
              </a:solidFill>
            </a:endParaRPr>
          </a:p>
        </p:txBody>
      </p:sp>
      <p:pic>
        <p:nvPicPr>
          <p:cNvPr id="2050" name="Picture 2" descr="Abies nebrodens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954" y="2398599"/>
            <a:ext cx="3210080" cy="426138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272583" y="3337416"/>
            <a:ext cx="2629989" cy="369332"/>
          </a:xfrm>
          <a:prstGeom prst="rect">
            <a:avLst/>
          </a:prstGeom>
          <a:noFill/>
        </p:spPr>
        <p:txBody>
          <a:bodyPr wrap="square" rtlCol="0">
            <a:spAutoFit/>
          </a:bodyPr>
          <a:lstStyle/>
          <a:p>
            <a:r>
              <a:rPr lang="es-ES" dirty="0" smtClean="0">
                <a:solidFill>
                  <a:srgbClr val="FF0000"/>
                </a:solidFill>
              </a:rPr>
              <a:t>¡30 individuos!</a:t>
            </a:r>
            <a:endParaRPr lang="es-ES" dirty="0">
              <a:solidFill>
                <a:srgbClr val="FF0000"/>
              </a:solidFill>
            </a:endParaRPr>
          </a:p>
        </p:txBody>
      </p:sp>
      <p:pic>
        <p:nvPicPr>
          <p:cNvPr id="2052" name="Picture 4" descr="https://upload.wikimedia.org/wikipedia/commons/9/9d/Abies_nebrodensis_levil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394" y="3751276"/>
            <a:ext cx="3647714" cy="2431810"/>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a:spLocks noGrp="1"/>
          </p:cNvSpPr>
          <p:nvPr>
            <p:ph idx="1"/>
          </p:nvPr>
        </p:nvSpPr>
        <p:spPr>
          <a:xfrm>
            <a:off x="1201478" y="639727"/>
            <a:ext cx="7790121" cy="3611225"/>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7.2. Valoración de especies:</a:t>
            </a:r>
          </a:p>
          <a:p>
            <a:pPr marL="285750" indent="-285750">
              <a:spcBef>
                <a:spcPts val="1800"/>
              </a:spcBef>
              <a:buFont typeface="Wingdings" panose="05000000000000000000" pitchFamily="2" charset="2"/>
              <a:buChar char="ü"/>
            </a:pPr>
            <a:endParaRPr lang="es-ES_tradnl" sz="1800" dirty="0" smtClean="0">
              <a:solidFill>
                <a:schemeClr val="accent6">
                  <a:lumMod val="75000"/>
                </a:schemeClr>
              </a:solidFill>
              <a:latin typeface="Vijaya" pitchFamily="34" charset="0"/>
              <a:cs typeface="Vijaya" pitchFamily="34" charset="0"/>
            </a:endParaRPr>
          </a:p>
        </p:txBody>
      </p:sp>
      <p:sp>
        <p:nvSpPr>
          <p:cNvPr id="8" name="1 Título"/>
          <p:cNvSpPr>
            <a:spLocks noGrp="1"/>
          </p:cNvSpPr>
          <p:nvPr>
            <p:ph type="title"/>
          </p:nvPr>
        </p:nvSpPr>
        <p:spPr>
          <a:xfrm>
            <a:off x="1169580" y="-2228"/>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77799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
        <p:nvSpPr>
          <p:cNvPr id="3" name="2 Marcador de contenido"/>
          <p:cNvSpPr>
            <a:spLocks noGrp="1"/>
          </p:cNvSpPr>
          <p:nvPr>
            <p:ph idx="1"/>
          </p:nvPr>
        </p:nvSpPr>
        <p:spPr>
          <a:xfrm>
            <a:off x="1201478" y="1554161"/>
            <a:ext cx="7790121" cy="5151439"/>
          </a:xfrm>
        </p:spPr>
        <p:txBody>
          <a:bodyPr vert="horz" lIns="91440" tIns="45720" rIns="91440" bIns="45720" rtlCol="0">
            <a:noAutofit/>
          </a:bodyPr>
          <a:lstStyle/>
          <a:p>
            <a:pPr marL="0" indent="0">
              <a:spcBef>
                <a:spcPts val="1800"/>
              </a:spcBef>
              <a:buNone/>
            </a:pPr>
            <a:r>
              <a:rPr lang="es-ES_tradnl" sz="1600" b="1" dirty="0" smtClean="0">
                <a:solidFill>
                  <a:schemeClr val="accent6">
                    <a:lumMod val="75000"/>
                  </a:schemeClr>
                </a:solidFill>
                <a:latin typeface="Vijaya" pitchFamily="34" charset="0"/>
                <a:cs typeface="Vijaya" pitchFamily="34" charset="0"/>
              </a:rPr>
              <a:t>7.1. Introducción:</a:t>
            </a:r>
          </a:p>
          <a:p>
            <a:pPr marL="0" indent="0">
              <a:spcBef>
                <a:spcPts val="1800"/>
              </a:spcBef>
              <a:buNone/>
            </a:pPr>
            <a:endParaRPr lang="es-ES_tradnl" sz="1600" b="1" dirty="0" smtClean="0">
              <a:solidFill>
                <a:schemeClr val="accent6">
                  <a:lumMod val="75000"/>
                </a:schemeClr>
              </a:solidFill>
              <a:latin typeface="Vijaya" pitchFamily="34" charset="0"/>
              <a:cs typeface="Vijaya" pitchFamily="34" charset="0"/>
            </a:endParaRP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Los conservacionistas creemos que cada especie tiene un </a:t>
            </a:r>
            <a:r>
              <a:rPr lang="es-ES_tradnl" sz="1800" u="sng" dirty="0" smtClean="0">
                <a:solidFill>
                  <a:schemeClr val="accent6">
                    <a:lumMod val="75000"/>
                  </a:schemeClr>
                </a:solidFill>
                <a:latin typeface="Vijaya" pitchFamily="34" charset="0"/>
                <a:cs typeface="Vijaya" pitchFamily="34" charset="0"/>
              </a:rPr>
              <a:t>valor intrínseco</a:t>
            </a:r>
            <a:r>
              <a:rPr lang="es-ES_tradnl" sz="1800" dirty="0" smtClean="0">
                <a:solidFill>
                  <a:schemeClr val="accent6">
                    <a:lumMod val="75000"/>
                  </a:schemeClr>
                </a:solidFill>
                <a:latin typeface="Vijaya" pitchFamily="34" charset="0"/>
                <a:cs typeface="Vijaya" pitchFamily="34" charset="0"/>
              </a:rPr>
              <a:t>. Este valor es independiente de la </a:t>
            </a:r>
            <a:r>
              <a:rPr lang="es-ES_tradnl" sz="1800" u="sng" dirty="0" smtClean="0">
                <a:solidFill>
                  <a:schemeClr val="accent6">
                    <a:lumMod val="75000"/>
                  </a:schemeClr>
                </a:solidFill>
                <a:latin typeface="Vijaya" pitchFamily="34" charset="0"/>
                <a:cs typeface="Vijaya" pitchFamily="34" charset="0"/>
              </a:rPr>
              <a:t>utilidad</a:t>
            </a:r>
            <a:r>
              <a:rPr lang="es-ES_tradnl" sz="1800" dirty="0" smtClean="0">
                <a:solidFill>
                  <a:schemeClr val="accent6">
                    <a:lumMod val="75000"/>
                  </a:schemeClr>
                </a:solidFill>
                <a:latin typeface="Vijaya" pitchFamily="34" charset="0"/>
                <a:cs typeface="Vijaya" pitchFamily="34" charset="0"/>
              </a:rPr>
              <a:t> para otras especies e incluso para nosotros. Si aceptamos esta idea, es relativamente </a:t>
            </a:r>
            <a:r>
              <a:rPr lang="es-ES_tradnl" sz="1800" u="sng" dirty="0" smtClean="0">
                <a:solidFill>
                  <a:schemeClr val="accent6">
                    <a:lumMod val="75000"/>
                  </a:schemeClr>
                </a:solidFill>
                <a:latin typeface="Vijaya" pitchFamily="34" charset="0"/>
                <a:cs typeface="Vijaya" pitchFamily="34" charset="0"/>
              </a:rPr>
              <a:t>difícil</a:t>
            </a:r>
            <a:r>
              <a:rPr lang="es-ES_tradnl" sz="1800" dirty="0" smtClean="0">
                <a:solidFill>
                  <a:schemeClr val="accent6">
                    <a:lumMod val="75000"/>
                  </a:schemeClr>
                </a:solidFill>
                <a:latin typeface="Vijaya" pitchFamily="34" charset="0"/>
                <a:cs typeface="Vijaya" pitchFamily="34" charset="0"/>
              </a:rPr>
              <a:t> decidir qué especies merecen más </a:t>
            </a:r>
            <a:r>
              <a:rPr lang="es-ES_tradnl" sz="1800" u="sng" dirty="0" smtClean="0">
                <a:solidFill>
                  <a:schemeClr val="accent6">
                    <a:lumMod val="75000"/>
                  </a:schemeClr>
                </a:solidFill>
                <a:latin typeface="Vijaya" pitchFamily="34" charset="0"/>
                <a:cs typeface="Vijaya" pitchFamily="34" charset="0"/>
              </a:rPr>
              <a:t>atención</a:t>
            </a:r>
            <a:r>
              <a:rPr lang="es-ES_tradnl" sz="1800" dirty="0" smtClean="0">
                <a:solidFill>
                  <a:schemeClr val="accent6">
                    <a:lumMod val="75000"/>
                  </a:schemeClr>
                </a:solidFill>
                <a:latin typeface="Vijaya" pitchFamily="34" charset="0"/>
                <a:cs typeface="Vijaya" pitchFamily="34" charset="0"/>
              </a:rPr>
              <a:t> por parte de la Biología de la Conservación.</a:t>
            </a: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Por lo tanto, cuál es el nivel de </a:t>
            </a:r>
            <a:r>
              <a:rPr lang="es-ES_tradnl" sz="1800" u="sng" dirty="0" smtClean="0">
                <a:solidFill>
                  <a:schemeClr val="accent6">
                    <a:lumMod val="75000"/>
                  </a:schemeClr>
                </a:solidFill>
                <a:latin typeface="Vijaya" pitchFamily="34" charset="0"/>
                <a:cs typeface="Vijaya" pitchFamily="34" charset="0"/>
              </a:rPr>
              <a:t>prioridad</a:t>
            </a:r>
            <a:r>
              <a:rPr lang="es-ES_tradnl" sz="1800" dirty="0" smtClean="0">
                <a:solidFill>
                  <a:schemeClr val="accent6">
                    <a:lumMod val="75000"/>
                  </a:schemeClr>
                </a:solidFill>
                <a:latin typeface="Vijaya" pitchFamily="34" charset="0"/>
                <a:cs typeface="Vijaya" pitchFamily="34" charset="0"/>
              </a:rPr>
              <a:t>: </a:t>
            </a:r>
            <a:r>
              <a:rPr lang="es-ES_tradnl" sz="1800" u="sng" dirty="0" smtClean="0">
                <a:solidFill>
                  <a:schemeClr val="accent6">
                    <a:lumMod val="75000"/>
                  </a:schemeClr>
                </a:solidFill>
                <a:latin typeface="Vijaya" pitchFamily="34" charset="0"/>
                <a:cs typeface="Vijaya" pitchFamily="34" charset="0"/>
              </a:rPr>
              <a:t>Biosfera</a:t>
            </a:r>
            <a:r>
              <a:rPr lang="es-ES_tradnl" sz="1800" dirty="0" smtClean="0">
                <a:solidFill>
                  <a:schemeClr val="accent6">
                    <a:lumMod val="75000"/>
                  </a:schemeClr>
                </a:solidFill>
                <a:latin typeface="Vijaya" pitchFamily="34" charset="0"/>
                <a:cs typeface="Vijaya" pitchFamily="34" charset="0"/>
              </a:rPr>
              <a:t>, </a:t>
            </a:r>
            <a:r>
              <a:rPr lang="es-ES_tradnl" sz="1800" u="sng" dirty="0" smtClean="0">
                <a:solidFill>
                  <a:schemeClr val="accent6">
                    <a:lumMod val="75000"/>
                  </a:schemeClr>
                </a:solidFill>
                <a:latin typeface="Vijaya" pitchFamily="34" charset="0"/>
                <a:cs typeface="Vijaya" pitchFamily="34" charset="0"/>
              </a:rPr>
              <a:t>Bioma</a:t>
            </a:r>
            <a:r>
              <a:rPr lang="es-ES_tradnl" sz="1800" dirty="0" smtClean="0">
                <a:solidFill>
                  <a:schemeClr val="accent6">
                    <a:lumMod val="75000"/>
                  </a:schemeClr>
                </a:solidFill>
                <a:latin typeface="Vijaya" pitchFamily="34" charset="0"/>
                <a:cs typeface="Vijaya" pitchFamily="34" charset="0"/>
              </a:rPr>
              <a:t>, </a:t>
            </a:r>
            <a:r>
              <a:rPr lang="es-ES_tradnl" sz="1800" u="sng" dirty="0" smtClean="0">
                <a:solidFill>
                  <a:schemeClr val="accent6">
                    <a:lumMod val="75000"/>
                  </a:schemeClr>
                </a:solidFill>
                <a:latin typeface="Vijaya" pitchFamily="34" charset="0"/>
                <a:cs typeface="Vijaya" pitchFamily="34" charset="0"/>
              </a:rPr>
              <a:t>Ecosistema</a:t>
            </a:r>
            <a:r>
              <a:rPr lang="es-ES_tradnl" sz="1800" dirty="0" smtClean="0">
                <a:solidFill>
                  <a:schemeClr val="accent6">
                    <a:lumMod val="75000"/>
                  </a:schemeClr>
                </a:solidFill>
                <a:latin typeface="Vijaya" pitchFamily="34" charset="0"/>
                <a:cs typeface="Vijaya" pitchFamily="34" charset="0"/>
              </a:rPr>
              <a:t>, </a:t>
            </a:r>
            <a:r>
              <a:rPr lang="es-ES_tradnl" sz="1800" u="sng" dirty="0" smtClean="0">
                <a:solidFill>
                  <a:schemeClr val="accent6">
                    <a:lumMod val="75000"/>
                  </a:schemeClr>
                </a:solidFill>
                <a:latin typeface="Vijaya" pitchFamily="34" charset="0"/>
                <a:cs typeface="Vijaya" pitchFamily="34" charset="0"/>
              </a:rPr>
              <a:t>Especie</a:t>
            </a:r>
            <a:r>
              <a:rPr lang="es-ES_tradnl" sz="1800" dirty="0" smtClean="0">
                <a:solidFill>
                  <a:schemeClr val="accent6">
                    <a:lumMod val="75000"/>
                  </a:schemeClr>
                </a:solidFill>
                <a:latin typeface="Vijaya" pitchFamily="34" charset="0"/>
                <a:cs typeface="Vijaya" pitchFamily="34" charset="0"/>
              </a:rPr>
              <a:t>, </a:t>
            </a:r>
            <a:r>
              <a:rPr lang="es-ES_tradnl" sz="1800" u="sng" dirty="0" smtClean="0">
                <a:solidFill>
                  <a:schemeClr val="accent6">
                    <a:lumMod val="75000"/>
                  </a:schemeClr>
                </a:solidFill>
                <a:latin typeface="Vijaya" pitchFamily="34" charset="0"/>
                <a:cs typeface="Vijaya" pitchFamily="34" charset="0"/>
              </a:rPr>
              <a:t>Genes</a:t>
            </a:r>
            <a:r>
              <a:rPr lang="es-ES_tradnl" sz="18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Por desgracia, los </a:t>
            </a:r>
            <a:r>
              <a:rPr lang="es-ES_tradnl" sz="1800" u="sng" dirty="0" smtClean="0">
                <a:solidFill>
                  <a:schemeClr val="accent6">
                    <a:lumMod val="75000"/>
                  </a:schemeClr>
                </a:solidFill>
                <a:latin typeface="Vijaya" pitchFamily="34" charset="0"/>
                <a:cs typeface="Vijaya" pitchFamily="34" charset="0"/>
              </a:rPr>
              <a:t>recursos económicos </a:t>
            </a:r>
            <a:r>
              <a:rPr lang="es-ES_tradnl" sz="1800" dirty="0" smtClean="0">
                <a:solidFill>
                  <a:schemeClr val="accent6">
                    <a:lumMod val="75000"/>
                  </a:schemeClr>
                </a:solidFill>
                <a:latin typeface="Vijaya" pitchFamily="34" charset="0"/>
                <a:cs typeface="Vijaya" pitchFamily="34" charset="0"/>
              </a:rPr>
              <a:t>dedicados a la conservación son </a:t>
            </a:r>
            <a:r>
              <a:rPr lang="es-ES_tradnl" sz="1800" u="sng" dirty="0" smtClean="0">
                <a:solidFill>
                  <a:schemeClr val="accent6">
                    <a:lumMod val="75000"/>
                  </a:schemeClr>
                </a:solidFill>
                <a:latin typeface="Vijaya" pitchFamily="34" charset="0"/>
                <a:cs typeface="Vijaya" pitchFamily="34" charset="0"/>
              </a:rPr>
              <a:t>limitados</a:t>
            </a:r>
            <a:r>
              <a:rPr lang="es-ES_tradnl" sz="18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r>
              <a:rPr lang="es-ES_tradnl" sz="1800" dirty="0" smtClean="0">
                <a:solidFill>
                  <a:schemeClr val="accent6">
                    <a:lumMod val="75000"/>
                  </a:schemeClr>
                </a:solidFill>
                <a:latin typeface="Vijaya" pitchFamily="34" charset="0"/>
                <a:cs typeface="Vijaya" pitchFamily="34" charset="0"/>
              </a:rPr>
              <a:t>Afortunadamente, hay </a:t>
            </a:r>
            <a:r>
              <a:rPr lang="es-ES_tradnl" sz="1800" u="sng" dirty="0" smtClean="0">
                <a:solidFill>
                  <a:schemeClr val="accent6">
                    <a:lumMod val="75000"/>
                  </a:schemeClr>
                </a:solidFill>
                <a:latin typeface="Vijaya" pitchFamily="34" charset="0"/>
                <a:cs typeface="Vijaya" pitchFamily="34" charset="0"/>
              </a:rPr>
              <a:t>listas rojas</a:t>
            </a:r>
            <a:r>
              <a:rPr lang="es-ES_tradnl" sz="1800" dirty="0" smtClean="0">
                <a:solidFill>
                  <a:schemeClr val="accent6">
                    <a:lumMod val="75000"/>
                  </a:schemeClr>
                </a:solidFill>
                <a:latin typeface="Vijaya" pitchFamily="34" charset="0"/>
                <a:cs typeface="Vijaya" pitchFamily="34" charset="0"/>
              </a:rPr>
              <a:t>, </a:t>
            </a:r>
            <a:r>
              <a:rPr lang="es-ES_tradnl" sz="1800" u="sng" dirty="0" smtClean="0">
                <a:solidFill>
                  <a:schemeClr val="accent6">
                    <a:lumMod val="75000"/>
                  </a:schemeClr>
                </a:solidFill>
                <a:latin typeface="Vijaya" pitchFamily="34" charset="0"/>
                <a:cs typeface="Vijaya" pitchFamily="34" charset="0"/>
              </a:rPr>
              <a:t>libros rojos </a:t>
            </a:r>
            <a:r>
              <a:rPr lang="es-ES_tradnl" sz="1800" dirty="0" smtClean="0">
                <a:solidFill>
                  <a:schemeClr val="accent6">
                    <a:lumMod val="75000"/>
                  </a:schemeClr>
                </a:solidFill>
                <a:latin typeface="Vijaya" pitchFamily="34" charset="0"/>
                <a:cs typeface="Vijaya" pitchFamily="34" charset="0"/>
              </a:rPr>
              <a:t>o </a:t>
            </a:r>
            <a:r>
              <a:rPr lang="es-ES_tradnl" sz="1800" u="sng" dirty="0" smtClean="0">
                <a:solidFill>
                  <a:schemeClr val="accent6">
                    <a:lumMod val="75000"/>
                  </a:schemeClr>
                </a:solidFill>
                <a:latin typeface="Vijaya" pitchFamily="34" charset="0"/>
                <a:cs typeface="Vijaya" pitchFamily="34" charset="0"/>
              </a:rPr>
              <a:t>listas oficiales </a:t>
            </a:r>
            <a:r>
              <a:rPr lang="es-ES_tradnl" sz="1800" dirty="0" smtClean="0">
                <a:solidFill>
                  <a:schemeClr val="accent6">
                    <a:lumMod val="75000"/>
                  </a:schemeClr>
                </a:solidFill>
                <a:latin typeface="Vijaya" pitchFamily="34" charset="0"/>
                <a:cs typeface="Vijaya" pitchFamily="34" charset="0"/>
              </a:rPr>
              <a:t>de especies/hábitats y </a:t>
            </a:r>
            <a:r>
              <a:rPr lang="es-ES_tradnl" sz="1800" u="sng" dirty="0" smtClean="0">
                <a:solidFill>
                  <a:schemeClr val="accent6">
                    <a:lumMod val="75000"/>
                  </a:schemeClr>
                </a:solidFill>
                <a:latin typeface="Vijaya" pitchFamily="34" charset="0"/>
                <a:cs typeface="Vijaya" pitchFamily="34" charset="0"/>
              </a:rPr>
              <a:t>programas internacionales de conservación </a:t>
            </a:r>
            <a:r>
              <a:rPr lang="es-ES_tradnl" sz="1800" dirty="0" smtClean="0">
                <a:solidFill>
                  <a:schemeClr val="accent6">
                    <a:lumMod val="75000"/>
                  </a:schemeClr>
                </a:solidFill>
                <a:latin typeface="Vijaya" pitchFamily="34" charset="0"/>
                <a:cs typeface="Vijaya" pitchFamily="34" charset="0"/>
              </a:rPr>
              <a:t>que pueden ayudar a tomar decisiones</a:t>
            </a:r>
            <a:r>
              <a:rPr lang="es-ES_tradnl" sz="1600" dirty="0" smtClean="0">
                <a:solidFill>
                  <a:schemeClr val="accent6">
                    <a:lumMod val="75000"/>
                  </a:schemeClr>
                </a:solidFill>
                <a:latin typeface="Vijaya" pitchFamily="34" charset="0"/>
                <a:cs typeface="Vijaya" pitchFamily="34" charset="0"/>
              </a:rPr>
              <a:t>.</a:t>
            </a:r>
          </a:p>
        </p:txBody>
      </p:sp>
    </p:spTree>
    <p:extLst>
      <p:ext uri="{BB962C8B-B14F-4D97-AF65-F5344CB8AC3E}">
        <p14:creationId xmlns:p14="http://schemas.microsoft.com/office/powerpoint/2010/main" val="3585640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4263" y="2239637"/>
            <a:ext cx="7617187" cy="3508653"/>
          </a:xfrm>
          <a:prstGeom prst="rect">
            <a:avLst/>
          </a:prstGeom>
        </p:spPr>
        <p:txBody>
          <a:bodyPr wrap="square">
            <a:spAutoFit/>
          </a:bodyPr>
          <a:lstStyle/>
          <a:p>
            <a:pPr>
              <a:spcBef>
                <a:spcPts val="1800"/>
              </a:spcBef>
            </a:pPr>
            <a:r>
              <a:rPr lang="en-GB" dirty="0" smtClean="0">
                <a:solidFill>
                  <a:schemeClr val="accent6">
                    <a:lumMod val="75000"/>
                  </a:schemeClr>
                </a:solidFill>
                <a:latin typeface="Vijaya" pitchFamily="34" charset="0"/>
                <a:cs typeface="Vijaya" pitchFamily="34" charset="0"/>
              </a:rPr>
              <a:t>Habitat </a:t>
            </a:r>
            <a:r>
              <a:rPr lang="en-GB" dirty="0">
                <a:solidFill>
                  <a:schemeClr val="accent6">
                    <a:lumMod val="75000"/>
                  </a:schemeClr>
                </a:solidFill>
                <a:latin typeface="Vijaya" pitchFamily="34" charset="0"/>
                <a:cs typeface="Vijaya" pitchFamily="34" charset="0"/>
              </a:rPr>
              <a:t>Directive (Annex I): </a:t>
            </a:r>
            <a:r>
              <a:rPr lang="en-US" sz="1600" dirty="0">
                <a:solidFill>
                  <a:schemeClr val="accent6">
                    <a:lumMod val="75000"/>
                  </a:schemeClr>
                </a:solidFill>
                <a:latin typeface="Vijaya" pitchFamily="34" charset="0"/>
                <a:cs typeface="Vijaya" pitchFamily="34" charset="0"/>
              </a:rPr>
              <a:t>NATURAL HABITAT TYPES OF COMMUNITY INTEREST WHOSE CONSERVATION REQUIRES THE DESIGNATION OF SPECIAL AREAS OF CONSERVATION</a:t>
            </a:r>
            <a:r>
              <a:rPr lang="en-US" sz="1600" dirty="0" smtClean="0">
                <a:solidFill>
                  <a:schemeClr val="accent6">
                    <a:lumMod val="75000"/>
                  </a:schemeClr>
                </a:solidFill>
                <a:latin typeface="Vijaya" pitchFamily="34" charset="0"/>
                <a:cs typeface="Vijaya" pitchFamily="34" charset="0"/>
              </a:rPr>
              <a:t>.</a:t>
            </a:r>
          </a:p>
          <a:p>
            <a:pPr>
              <a:spcBef>
                <a:spcPts val="1800"/>
              </a:spcBef>
            </a:pPr>
            <a:r>
              <a:rPr lang="es-ES" sz="1600" dirty="0" smtClean="0">
                <a:solidFill>
                  <a:schemeClr val="accent6">
                    <a:lumMod val="75000"/>
                  </a:schemeClr>
                </a:solidFill>
                <a:latin typeface="Vijaya" pitchFamily="34" charset="0"/>
                <a:cs typeface="Vijaya" pitchFamily="34" charset="0"/>
              </a:rPr>
              <a:t>Directiva </a:t>
            </a:r>
            <a:r>
              <a:rPr lang="es-ES" sz="1600" dirty="0">
                <a:solidFill>
                  <a:schemeClr val="accent6">
                    <a:lumMod val="75000"/>
                  </a:schemeClr>
                </a:solidFill>
                <a:latin typeface="Vijaya" pitchFamily="34" charset="0"/>
                <a:cs typeface="Vijaya" pitchFamily="34" charset="0"/>
              </a:rPr>
              <a:t>Hábitat (Anexo I): </a:t>
            </a:r>
            <a:r>
              <a:rPr lang="es-ES" sz="1600" dirty="0" smtClean="0">
                <a:solidFill>
                  <a:schemeClr val="accent6">
                    <a:lumMod val="75000"/>
                  </a:schemeClr>
                </a:solidFill>
                <a:latin typeface="Vijaya" pitchFamily="34" charset="0"/>
                <a:cs typeface="Vijaya" pitchFamily="34" charset="0"/>
              </a:rPr>
              <a:t>Tipos </a:t>
            </a:r>
            <a:r>
              <a:rPr lang="es-ES" sz="1600" dirty="0">
                <a:solidFill>
                  <a:schemeClr val="accent6">
                    <a:lumMod val="75000"/>
                  </a:schemeClr>
                </a:solidFill>
                <a:latin typeface="Vijaya" pitchFamily="34" charset="0"/>
                <a:cs typeface="Vijaya" pitchFamily="34" charset="0"/>
              </a:rPr>
              <a:t>de hábitats naturales de interés comunitario cuya conservación es necesario designar ZONAS ESPECIALES DE CONSERVACIÓN</a:t>
            </a:r>
            <a:r>
              <a:rPr lang="es-ES" sz="1600" dirty="0" smtClean="0">
                <a:solidFill>
                  <a:schemeClr val="accent6">
                    <a:lumMod val="75000"/>
                  </a:schemeClr>
                </a:solidFill>
                <a:latin typeface="Vijaya" pitchFamily="34" charset="0"/>
                <a:cs typeface="Vijaya" pitchFamily="34" charset="0"/>
              </a:rPr>
              <a:t>.</a:t>
            </a:r>
          </a:p>
          <a:p>
            <a:pPr>
              <a:spcBef>
                <a:spcPts val="1800"/>
              </a:spcBef>
            </a:pPr>
            <a:r>
              <a:rPr lang="en-GB" sz="1600" dirty="0" smtClean="0">
                <a:solidFill>
                  <a:schemeClr val="accent6">
                    <a:lumMod val="75000"/>
                  </a:schemeClr>
                </a:solidFill>
                <a:latin typeface="Vijaya" pitchFamily="34" charset="0"/>
                <a:cs typeface="Vijaya" pitchFamily="34" charset="0"/>
                <a:hlinkClick r:id="rId2"/>
              </a:rPr>
              <a:t>TEXTO DE LA DIRECTIVA: </a:t>
            </a:r>
            <a:r>
              <a:rPr lang="en-GB" sz="1600" dirty="0">
                <a:solidFill>
                  <a:schemeClr val="accent6">
                    <a:lumMod val="75000"/>
                  </a:schemeClr>
                </a:solidFill>
                <a:latin typeface="Vijaya" pitchFamily="34" charset="0"/>
                <a:cs typeface="Vijaya" pitchFamily="34" charset="0"/>
                <a:hlinkClick r:id="rId2"/>
              </a:rPr>
              <a:t>http://eur-lex.europa.eu/legal-content/EN/TXT/?uri=CELEX:01992L0043-20070101</a:t>
            </a:r>
          </a:p>
          <a:p>
            <a:pPr>
              <a:spcBef>
                <a:spcPts val="1800"/>
              </a:spcBef>
            </a:pPr>
            <a:r>
              <a:rPr lang="en-GB" sz="1600" dirty="0" smtClean="0">
                <a:solidFill>
                  <a:schemeClr val="accent6">
                    <a:lumMod val="75000"/>
                  </a:schemeClr>
                </a:solidFill>
                <a:latin typeface="Vijaya" pitchFamily="34" charset="0"/>
                <a:cs typeface="Vijaya" pitchFamily="34" charset="0"/>
                <a:hlinkClick r:id="rId2"/>
              </a:rPr>
              <a:t>FICHAS: </a:t>
            </a:r>
            <a:r>
              <a:rPr lang="en-GB" sz="1600" dirty="0">
                <a:solidFill>
                  <a:schemeClr val="accent6">
                    <a:lumMod val="75000"/>
                  </a:schemeClr>
                </a:solidFill>
                <a:latin typeface="Vijaya" pitchFamily="34" charset="0"/>
                <a:cs typeface="Vijaya" pitchFamily="34" charset="0"/>
                <a:hlinkClick r:id="rId2"/>
              </a:rPr>
              <a:t>http://www.magrama.gob.es/es/biodiversidad/temas/espacios-protegidos/red-natura-2000/rn_tip_hab_esp_espana_acceso_fichas.aspx</a:t>
            </a:r>
            <a:endParaRPr lang="en-GB" sz="1600" dirty="0">
              <a:solidFill>
                <a:schemeClr val="accent6">
                  <a:lumMod val="75000"/>
                </a:schemeClr>
              </a:solidFill>
              <a:latin typeface="Vijaya" pitchFamily="34" charset="0"/>
              <a:cs typeface="Vijaya" pitchFamily="34" charset="0"/>
            </a:endParaRPr>
          </a:p>
          <a:p>
            <a:pPr>
              <a:spcBef>
                <a:spcPts val="1800"/>
              </a:spcBef>
            </a:pPr>
            <a:r>
              <a:rPr lang="es-ES" sz="1600" dirty="0" smtClean="0">
                <a:solidFill>
                  <a:schemeClr val="accent6">
                    <a:lumMod val="75000"/>
                  </a:schemeClr>
                </a:solidFill>
                <a:latin typeface="Vijaya" pitchFamily="34" charset="0"/>
                <a:cs typeface="Vijaya" pitchFamily="34" charset="0"/>
              </a:rPr>
              <a:t>RED NATURA 2000: ZEC (Anexo I, Directiva Hábitats, Hábitat de Interés Comunitario) + ZEPA (Zonas de Especial Protección para Aves, Directiva de Aves)</a:t>
            </a:r>
            <a:endParaRPr lang="es-ES" sz="1600" dirty="0">
              <a:solidFill>
                <a:schemeClr val="accent6">
                  <a:lumMod val="75000"/>
                </a:schemeClr>
              </a:solidFill>
              <a:latin typeface="Vijaya" pitchFamily="34" charset="0"/>
              <a:cs typeface="Vijaya" pitchFamily="34" charset="0"/>
            </a:endParaRPr>
          </a:p>
        </p:txBody>
      </p:sp>
      <p:sp>
        <p:nvSpPr>
          <p:cNvPr id="7" name="2 Marcador de contenido"/>
          <p:cNvSpPr>
            <a:spLocks noGrp="1"/>
          </p:cNvSpPr>
          <p:nvPr>
            <p:ph idx="1"/>
          </p:nvPr>
        </p:nvSpPr>
        <p:spPr>
          <a:xfrm>
            <a:off x="1201478" y="1092505"/>
            <a:ext cx="7790121" cy="346273"/>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7.3. Valoración de áreas:</a:t>
            </a:r>
          </a:p>
          <a:p>
            <a:pPr marL="0" indent="0">
              <a:spcBef>
                <a:spcPts val="1800"/>
              </a:spcBef>
              <a:buNone/>
            </a:pPr>
            <a:r>
              <a:rPr lang="es-ES_tradnl" sz="1800" b="1" u="sng" dirty="0" smtClean="0">
                <a:solidFill>
                  <a:schemeClr val="accent6">
                    <a:lumMod val="75000"/>
                  </a:schemeClr>
                </a:solidFill>
                <a:latin typeface="Vijaya" pitchFamily="34" charset="0"/>
                <a:cs typeface="Vijaya" pitchFamily="34" charset="0"/>
              </a:rPr>
              <a:t>Ejemplo</a:t>
            </a:r>
            <a:r>
              <a:rPr lang="es-ES_tradnl" sz="1800" b="1" dirty="0" smtClean="0">
                <a:solidFill>
                  <a:schemeClr val="accent6">
                    <a:lumMod val="75000"/>
                  </a:schemeClr>
                </a:solidFill>
                <a:latin typeface="Vijaya" pitchFamily="34" charset="0"/>
                <a:cs typeface="Vijaya" pitchFamily="34" charset="0"/>
              </a:rPr>
              <a:t>: </a:t>
            </a:r>
            <a:endParaRPr lang="es-ES_tradnl" sz="1800" dirty="0" smtClean="0">
              <a:solidFill>
                <a:schemeClr val="accent6">
                  <a:lumMod val="75000"/>
                </a:schemeClr>
              </a:solidFill>
              <a:latin typeface="Vijaya" pitchFamily="34" charset="0"/>
              <a:cs typeface="Vijaya" pitchFamily="34" charset="0"/>
            </a:endParaRPr>
          </a:p>
        </p:txBody>
      </p:sp>
      <p:sp>
        <p:nvSpPr>
          <p:cNvPr id="6" name="1 Título"/>
          <p:cNvSpPr>
            <a:spLocks noGrp="1"/>
          </p:cNvSpPr>
          <p:nvPr>
            <p:ph type="title"/>
          </p:nvPr>
        </p:nvSpPr>
        <p:spPr>
          <a:xfrm>
            <a:off x="1169580" y="-2228"/>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054551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4263" y="2505977"/>
            <a:ext cx="7617187" cy="4201150"/>
          </a:xfrm>
          <a:prstGeom prst="rect">
            <a:avLst/>
          </a:prstGeom>
        </p:spPr>
        <p:txBody>
          <a:bodyPr wrap="square">
            <a:spAutoFit/>
          </a:bodyPr>
          <a:lstStyle/>
          <a:p>
            <a:pPr>
              <a:spcBef>
                <a:spcPts val="1800"/>
              </a:spcBef>
            </a:pPr>
            <a:r>
              <a:rPr lang="es-ES" sz="1600" dirty="0" smtClean="0">
                <a:solidFill>
                  <a:schemeClr val="accent6">
                    <a:lumMod val="75000"/>
                  </a:schemeClr>
                </a:solidFill>
                <a:latin typeface="Vijaya" pitchFamily="34" charset="0"/>
                <a:cs typeface="Vijaya" pitchFamily="34" charset="0"/>
              </a:rPr>
              <a:t>Convención de </a:t>
            </a:r>
            <a:r>
              <a:rPr lang="es-ES" sz="1600" u="sng" dirty="0" smtClean="0">
                <a:solidFill>
                  <a:schemeClr val="accent6">
                    <a:lumMod val="75000"/>
                  </a:schemeClr>
                </a:solidFill>
                <a:latin typeface="Vijaya" pitchFamily="34" charset="0"/>
                <a:cs typeface="Vijaya" pitchFamily="34" charset="0"/>
              </a:rPr>
              <a:t>RAMSAR</a:t>
            </a:r>
            <a:r>
              <a:rPr lang="es-ES" sz="1600" dirty="0" smtClean="0">
                <a:solidFill>
                  <a:schemeClr val="accent6">
                    <a:lumMod val="75000"/>
                  </a:schemeClr>
                </a:solidFill>
                <a:latin typeface="Vijaya" pitchFamily="34" charset="0"/>
                <a:cs typeface="Vijaya" pitchFamily="34" charset="0"/>
              </a:rPr>
              <a:t>:</a:t>
            </a:r>
          </a:p>
          <a:p>
            <a:pPr>
              <a:spcBef>
                <a:spcPts val="1800"/>
              </a:spcBef>
            </a:pPr>
            <a:r>
              <a:rPr lang="es-ES" sz="1600" dirty="0">
                <a:solidFill>
                  <a:schemeClr val="accent6">
                    <a:lumMod val="75000"/>
                  </a:schemeClr>
                </a:solidFill>
                <a:latin typeface="Vijaya" pitchFamily="34" charset="0"/>
                <a:cs typeface="Vijaya" pitchFamily="34" charset="0"/>
              </a:rPr>
              <a:t>La Convención sobre los </a:t>
            </a:r>
            <a:r>
              <a:rPr lang="es-ES" sz="1600" u="sng" dirty="0">
                <a:solidFill>
                  <a:schemeClr val="accent6">
                    <a:lumMod val="75000"/>
                  </a:schemeClr>
                </a:solidFill>
                <a:latin typeface="Vijaya" pitchFamily="34" charset="0"/>
                <a:cs typeface="Vijaya" pitchFamily="34" charset="0"/>
              </a:rPr>
              <a:t>Humedales</a:t>
            </a:r>
            <a:r>
              <a:rPr lang="es-ES" sz="1600" dirty="0">
                <a:solidFill>
                  <a:schemeClr val="accent6">
                    <a:lumMod val="75000"/>
                  </a:schemeClr>
                </a:solidFill>
                <a:latin typeface="Vijaya" pitchFamily="34" charset="0"/>
                <a:cs typeface="Vijaya" pitchFamily="34" charset="0"/>
              </a:rPr>
              <a:t> de Importancia Internacional, llamada la Convención de </a:t>
            </a:r>
            <a:r>
              <a:rPr lang="es-ES" sz="1600" dirty="0" err="1">
                <a:solidFill>
                  <a:schemeClr val="accent6">
                    <a:lumMod val="75000"/>
                  </a:schemeClr>
                </a:solidFill>
                <a:latin typeface="Vijaya" pitchFamily="34" charset="0"/>
                <a:cs typeface="Vijaya" pitchFamily="34" charset="0"/>
              </a:rPr>
              <a:t>Ramsar</a:t>
            </a:r>
            <a:r>
              <a:rPr lang="es-ES" sz="1600" dirty="0">
                <a:solidFill>
                  <a:schemeClr val="accent6">
                    <a:lumMod val="75000"/>
                  </a:schemeClr>
                </a:solidFill>
                <a:latin typeface="Vijaya" pitchFamily="34" charset="0"/>
                <a:cs typeface="Vijaya" pitchFamily="34" charset="0"/>
              </a:rPr>
              <a:t>, es el tratado intergubernamental que ofrece el marco para la conservación y el uso racional de los humedales y sus recursos.</a:t>
            </a:r>
          </a:p>
          <a:p>
            <a:pPr>
              <a:spcBef>
                <a:spcPts val="1800"/>
              </a:spcBef>
            </a:pPr>
            <a:r>
              <a:rPr lang="es-ES" sz="1600" dirty="0" smtClean="0">
                <a:solidFill>
                  <a:schemeClr val="accent6">
                    <a:lumMod val="75000"/>
                  </a:schemeClr>
                </a:solidFill>
                <a:latin typeface="Vijaya" pitchFamily="34" charset="0"/>
                <a:cs typeface="Vijaya" pitchFamily="34" charset="0"/>
              </a:rPr>
              <a:t>La </a:t>
            </a:r>
            <a:r>
              <a:rPr lang="es-ES" sz="1600" dirty="0">
                <a:solidFill>
                  <a:schemeClr val="accent6">
                    <a:lumMod val="75000"/>
                  </a:schemeClr>
                </a:solidFill>
                <a:latin typeface="Vijaya" pitchFamily="34" charset="0"/>
                <a:cs typeface="Vijaya" pitchFamily="34" charset="0"/>
              </a:rPr>
              <a:t>Convención se adoptó en la ciudad iraní de </a:t>
            </a:r>
            <a:r>
              <a:rPr lang="es-ES" sz="1600" u="sng" dirty="0" err="1">
                <a:solidFill>
                  <a:schemeClr val="accent6">
                    <a:lumMod val="75000"/>
                  </a:schemeClr>
                </a:solidFill>
                <a:latin typeface="Vijaya" pitchFamily="34" charset="0"/>
                <a:cs typeface="Vijaya" pitchFamily="34" charset="0"/>
              </a:rPr>
              <a:t>Ramsar</a:t>
            </a:r>
            <a:r>
              <a:rPr lang="es-ES" sz="1600" dirty="0">
                <a:solidFill>
                  <a:schemeClr val="accent6">
                    <a:lumMod val="75000"/>
                  </a:schemeClr>
                </a:solidFill>
                <a:latin typeface="Vijaya" pitchFamily="34" charset="0"/>
                <a:cs typeface="Vijaya" pitchFamily="34" charset="0"/>
              </a:rPr>
              <a:t> en 1971 y entró en vigor en 1975. Desde entonces, casi el 90% de los Estados miembros de las Naciones Unidas de todas las regiones geográficas del planeta se han adherido al tratado, pasando a ser "Partes Contratantes". </a:t>
            </a:r>
          </a:p>
          <a:p>
            <a:pPr>
              <a:spcBef>
                <a:spcPts val="1800"/>
              </a:spcBef>
            </a:pPr>
            <a:r>
              <a:rPr lang="es-ES" sz="1600" dirty="0" smtClean="0">
                <a:solidFill>
                  <a:schemeClr val="accent6">
                    <a:lumMod val="75000"/>
                  </a:schemeClr>
                </a:solidFill>
                <a:latin typeface="Vijaya" pitchFamily="34" charset="0"/>
                <a:cs typeface="Vijaya" pitchFamily="34" charset="0"/>
              </a:rPr>
              <a:t>La </a:t>
            </a:r>
            <a:r>
              <a:rPr lang="es-ES" sz="1600" dirty="0">
                <a:solidFill>
                  <a:schemeClr val="accent6">
                    <a:lumMod val="75000"/>
                  </a:schemeClr>
                </a:solidFill>
                <a:latin typeface="Vijaya" pitchFamily="34" charset="0"/>
                <a:cs typeface="Vijaya" pitchFamily="34" charset="0"/>
              </a:rPr>
              <a:t>misión de la Convención es " la conservación y el uso racional de los </a:t>
            </a:r>
            <a:r>
              <a:rPr lang="es-ES" sz="1600" u="sng" dirty="0">
                <a:solidFill>
                  <a:schemeClr val="accent6">
                    <a:lumMod val="75000"/>
                  </a:schemeClr>
                </a:solidFill>
                <a:latin typeface="Vijaya" pitchFamily="34" charset="0"/>
                <a:cs typeface="Vijaya" pitchFamily="34" charset="0"/>
              </a:rPr>
              <a:t>humedales</a:t>
            </a:r>
            <a:r>
              <a:rPr lang="es-ES" sz="1600" dirty="0">
                <a:solidFill>
                  <a:schemeClr val="accent6">
                    <a:lumMod val="75000"/>
                  </a:schemeClr>
                </a:solidFill>
                <a:latin typeface="Vijaya" pitchFamily="34" charset="0"/>
                <a:cs typeface="Vijaya" pitchFamily="34" charset="0"/>
              </a:rPr>
              <a:t> mediante acciones locales y nacionales y gracias a la cooperación internacional, como contribución al logro de un desarrollo sostenible en todo el </a:t>
            </a:r>
            <a:r>
              <a:rPr lang="es-ES" sz="1600" dirty="0" smtClean="0">
                <a:solidFill>
                  <a:schemeClr val="accent6">
                    <a:lumMod val="75000"/>
                  </a:schemeClr>
                </a:solidFill>
                <a:latin typeface="Vijaya" pitchFamily="34" charset="0"/>
                <a:cs typeface="Vijaya" pitchFamily="34" charset="0"/>
              </a:rPr>
              <a:t>mundo“</a:t>
            </a:r>
            <a:endParaRPr lang="en-US" sz="1600" dirty="0">
              <a:solidFill>
                <a:schemeClr val="accent6">
                  <a:lumMod val="75000"/>
                </a:schemeClr>
              </a:solidFill>
              <a:latin typeface="Vijaya" pitchFamily="34" charset="0"/>
              <a:cs typeface="Vijaya" pitchFamily="34" charset="0"/>
            </a:endParaRPr>
          </a:p>
          <a:p>
            <a:pPr>
              <a:spcBef>
                <a:spcPts val="1800"/>
              </a:spcBef>
            </a:pPr>
            <a:r>
              <a:rPr lang="en-US" sz="1600" dirty="0">
                <a:solidFill>
                  <a:schemeClr val="accent6">
                    <a:lumMod val="75000"/>
                  </a:schemeClr>
                </a:solidFill>
                <a:latin typeface="Vijaya" pitchFamily="34" charset="0"/>
                <a:cs typeface="Vijaya" pitchFamily="34" charset="0"/>
                <a:hlinkClick r:id="rId2"/>
              </a:rPr>
              <a:t>http://www.ramsar.org</a:t>
            </a:r>
            <a:r>
              <a:rPr lang="en-US" sz="1600" dirty="0" smtClean="0">
                <a:solidFill>
                  <a:schemeClr val="accent6">
                    <a:lumMod val="75000"/>
                  </a:schemeClr>
                </a:solidFill>
                <a:latin typeface="Vijaya" pitchFamily="34" charset="0"/>
                <a:cs typeface="Vijaya" pitchFamily="34" charset="0"/>
                <a:hlinkClick r:id="rId2"/>
              </a:rPr>
              <a:t>/</a:t>
            </a:r>
            <a:endParaRPr lang="en-US" sz="1600" dirty="0" smtClean="0">
              <a:solidFill>
                <a:schemeClr val="accent6">
                  <a:lumMod val="75000"/>
                </a:schemeClr>
              </a:solidFill>
              <a:latin typeface="Vijaya" pitchFamily="34" charset="0"/>
              <a:cs typeface="Vijaya" pitchFamily="34" charset="0"/>
            </a:endParaRPr>
          </a:p>
          <a:p>
            <a:pPr>
              <a:spcBef>
                <a:spcPts val="1800"/>
              </a:spcBef>
            </a:pPr>
            <a:endParaRPr lang="en-US" sz="1600" dirty="0" smtClean="0">
              <a:solidFill>
                <a:schemeClr val="accent6">
                  <a:lumMod val="75000"/>
                </a:schemeClr>
              </a:solidFill>
              <a:latin typeface="Vijaya" pitchFamily="34" charset="0"/>
              <a:cs typeface="Vijaya" pitchFamily="34" charset="0"/>
            </a:endParaRPr>
          </a:p>
        </p:txBody>
      </p:sp>
      <p:sp>
        <p:nvSpPr>
          <p:cNvPr id="7" name="2 Marcador de contenido"/>
          <p:cNvSpPr>
            <a:spLocks noGrp="1"/>
          </p:cNvSpPr>
          <p:nvPr>
            <p:ph idx="1"/>
          </p:nvPr>
        </p:nvSpPr>
        <p:spPr>
          <a:xfrm>
            <a:off x="1201478" y="1554161"/>
            <a:ext cx="7790121" cy="346273"/>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7.3. Valoración de áreas:</a:t>
            </a:r>
          </a:p>
          <a:p>
            <a:pPr marL="0" indent="0">
              <a:spcBef>
                <a:spcPts val="1800"/>
              </a:spcBef>
              <a:buNone/>
            </a:pPr>
            <a:r>
              <a:rPr lang="es-ES_tradnl" sz="1800" b="1" u="sng" dirty="0" smtClean="0">
                <a:solidFill>
                  <a:schemeClr val="accent6">
                    <a:lumMod val="75000"/>
                  </a:schemeClr>
                </a:solidFill>
                <a:latin typeface="Vijaya" pitchFamily="34" charset="0"/>
                <a:cs typeface="Vijaya" pitchFamily="34" charset="0"/>
              </a:rPr>
              <a:t>Ejemplo</a:t>
            </a:r>
            <a:r>
              <a:rPr lang="es-ES_tradnl" sz="1800" b="1" dirty="0" smtClean="0">
                <a:solidFill>
                  <a:schemeClr val="accent6">
                    <a:lumMod val="75000"/>
                  </a:schemeClr>
                </a:solidFill>
                <a:latin typeface="Vijaya" pitchFamily="34" charset="0"/>
                <a:cs typeface="Vijaya" pitchFamily="34" charset="0"/>
              </a:rPr>
              <a:t>: </a:t>
            </a:r>
            <a:endParaRPr lang="es-ES_tradnl" sz="1800" dirty="0" smtClean="0">
              <a:solidFill>
                <a:schemeClr val="accent6">
                  <a:lumMod val="75000"/>
                </a:schemeClr>
              </a:solidFill>
              <a:latin typeface="Vijaya" pitchFamily="34" charset="0"/>
              <a:cs typeface="Vijaya" pitchFamily="34" charset="0"/>
            </a:endParaRPr>
          </a:p>
        </p:txBody>
      </p:sp>
      <p:sp>
        <p:nvSpPr>
          <p:cNvPr id="8"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7. VALORACIÓN DE ELEMENTOS SUSCEPTIBLES DE SER CONSERVADOS. </a:t>
            </a:r>
            <a:r>
              <a:rPr lang="es-ES" sz="1800" dirty="0">
                <a:solidFill>
                  <a:schemeClr val="accent6">
                    <a:lumMod val="75000"/>
                  </a:schemeClr>
                </a:solidFill>
                <a:latin typeface="Vijaya" pitchFamily="34" charset="0"/>
                <a:cs typeface="Vijaya" pitchFamily="34" charset="0"/>
              </a:rPr>
              <a:t>Valoración de áreas. Valoración de especies.</a:t>
            </a:r>
          </a:p>
        </p:txBody>
      </p:sp>
    </p:spTree>
    <p:extLst>
      <p:ext uri="{BB962C8B-B14F-4D97-AF65-F5344CB8AC3E}">
        <p14:creationId xmlns:p14="http://schemas.microsoft.com/office/powerpoint/2010/main" val="813751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4263" y="2505977"/>
            <a:ext cx="7617187" cy="3216265"/>
          </a:xfrm>
          <a:prstGeom prst="rect">
            <a:avLst/>
          </a:prstGeom>
        </p:spPr>
        <p:txBody>
          <a:bodyPr wrap="square">
            <a:spAutoFit/>
          </a:bodyPr>
          <a:lstStyle/>
          <a:p>
            <a:pPr>
              <a:spcBef>
                <a:spcPts val="1800"/>
              </a:spcBef>
            </a:pPr>
            <a:r>
              <a:rPr lang="en-US" sz="1600" dirty="0" err="1" smtClean="0">
                <a:solidFill>
                  <a:schemeClr val="accent6">
                    <a:lumMod val="75000"/>
                  </a:schemeClr>
                </a:solidFill>
                <a:latin typeface="Vijaya" pitchFamily="34" charset="0"/>
                <a:cs typeface="Vijaya" pitchFamily="34" charset="0"/>
              </a:rPr>
              <a:t>Programa</a:t>
            </a:r>
            <a:r>
              <a:rPr lang="en-US" sz="1600" dirty="0" smtClean="0">
                <a:solidFill>
                  <a:schemeClr val="accent6">
                    <a:lumMod val="75000"/>
                  </a:schemeClr>
                </a:solidFill>
                <a:latin typeface="Vijaya" pitchFamily="34" charset="0"/>
                <a:cs typeface="Vijaya" pitchFamily="34" charset="0"/>
              </a:rPr>
              <a:t> Man &amp; Biosphere: </a:t>
            </a:r>
            <a:r>
              <a:rPr lang="en-US" sz="1600" u="sng" dirty="0" err="1" smtClean="0">
                <a:solidFill>
                  <a:schemeClr val="accent6">
                    <a:lumMod val="75000"/>
                  </a:schemeClr>
                </a:solidFill>
                <a:latin typeface="Vijaya" pitchFamily="34" charset="0"/>
                <a:cs typeface="Vijaya" pitchFamily="34" charset="0"/>
              </a:rPr>
              <a:t>Reservas</a:t>
            </a:r>
            <a:r>
              <a:rPr lang="en-US" sz="1600" u="sng" dirty="0" smtClean="0">
                <a:solidFill>
                  <a:schemeClr val="accent6">
                    <a:lumMod val="75000"/>
                  </a:schemeClr>
                </a:solidFill>
                <a:latin typeface="Vijaya" pitchFamily="34" charset="0"/>
                <a:cs typeface="Vijaya" pitchFamily="34" charset="0"/>
              </a:rPr>
              <a:t> de la </a:t>
            </a:r>
            <a:r>
              <a:rPr lang="en-US" sz="1600" u="sng" dirty="0" err="1" smtClean="0">
                <a:solidFill>
                  <a:schemeClr val="accent6">
                    <a:lumMod val="75000"/>
                  </a:schemeClr>
                </a:solidFill>
                <a:latin typeface="Vijaya" pitchFamily="34" charset="0"/>
                <a:cs typeface="Vijaya" pitchFamily="34" charset="0"/>
              </a:rPr>
              <a:t>Biosfera</a:t>
            </a:r>
            <a:r>
              <a:rPr lang="en-US" sz="1600" dirty="0" smtClean="0">
                <a:solidFill>
                  <a:schemeClr val="accent6">
                    <a:lumMod val="75000"/>
                  </a:schemeClr>
                </a:solidFill>
                <a:latin typeface="Vijaya" pitchFamily="34" charset="0"/>
                <a:cs typeface="Vijaya" pitchFamily="34" charset="0"/>
              </a:rPr>
              <a:t>.</a:t>
            </a:r>
          </a:p>
          <a:p>
            <a:pPr>
              <a:spcBef>
                <a:spcPts val="1800"/>
              </a:spcBef>
            </a:pPr>
            <a:r>
              <a:rPr lang="es-ES" sz="1600" dirty="0">
                <a:solidFill>
                  <a:schemeClr val="accent6">
                    <a:lumMod val="75000"/>
                  </a:schemeClr>
                </a:solidFill>
                <a:latin typeface="Vijaya" pitchFamily="34" charset="0"/>
                <a:cs typeface="Vijaya" pitchFamily="34" charset="0"/>
              </a:rPr>
              <a:t>Las </a:t>
            </a:r>
            <a:r>
              <a:rPr lang="es-ES" sz="1600" u="sng" dirty="0">
                <a:solidFill>
                  <a:schemeClr val="accent6">
                    <a:lumMod val="75000"/>
                  </a:schemeClr>
                </a:solidFill>
                <a:latin typeface="Vijaya" pitchFamily="34" charset="0"/>
                <a:cs typeface="Vijaya" pitchFamily="34" charset="0"/>
              </a:rPr>
              <a:t>Reservas de Biosfera </a:t>
            </a:r>
            <a:r>
              <a:rPr lang="es-ES" sz="1600" dirty="0">
                <a:solidFill>
                  <a:schemeClr val="accent6">
                    <a:lumMod val="75000"/>
                  </a:schemeClr>
                </a:solidFill>
                <a:latin typeface="Vijaya" pitchFamily="34" charset="0"/>
                <a:cs typeface="Vijaya" pitchFamily="34" charset="0"/>
              </a:rPr>
              <a:t>son "zonas de ecosistemas </a:t>
            </a:r>
            <a:r>
              <a:rPr lang="es-ES" sz="1600" u="sng" dirty="0">
                <a:solidFill>
                  <a:schemeClr val="accent6">
                    <a:lumMod val="75000"/>
                  </a:schemeClr>
                </a:solidFill>
                <a:latin typeface="Vijaya" pitchFamily="34" charset="0"/>
                <a:cs typeface="Vijaya" pitchFamily="34" charset="0"/>
              </a:rPr>
              <a:t>terrestres</a:t>
            </a:r>
            <a:r>
              <a:rPr lang="es-ES" sz="1600" dirty="0">
                <a:solidFill>
                  <a:schemeClr val="accent6">
                    <a:lumMod val="75000"/>
                  </a:schemeClr>
                </a:solidFill>
                <a:latin typeface="Vijaya" pitchFamily="34" charset="0"/>
                <a:cs typeface="Vijaya" pitchFamily="34" charset="0"/>
              </a:rPr>
              <a:t> o </a:t>
            </a:r>
            <a:r>
              <a:rPr lang="es-ES" sz="1600" u="sng" dirty="0">
                <a:solidFill>
                  <a:schemeClr val="accent6">
                    <a:lumMod val="75000"/>
                  </a:schemeClr>
                </a:solidFill>
                <a:latin typeface="Vijaya" pitchFamily="34" charset="0"/>
                <a:cs typeface="Vijaya" pitchFamily="34" charset="0"/>
              </a:rPr>
              <a:t>costeros/ marinos</a:t>
            </a:r>
            <a:r>
              <a:rPr lang="es-ES" sz="1600" dirty="0">
                <a:solidFill>
                  <a:schemeClr val="accent6">
                    <a:lumMod val="75000"/>
                  </a:schemeClr>
                </a:solidFill>
                <a:latin typeface="Vijaya" pitchFamily="34" charset="0"/>
                <a:cs typeface="Vijaya" pitchFamily="34" charset="0"/>
              </a:rPr>
              <a:t>, o una </a:t>
            </a:r>
            <a:r>
              <a:rPr lang="es-ES" sz="1600" u="sng" dirty="0">
                <a:solidFill>
                  <a:schemeClr val="accent6">
                    <a:lumMod val="75000"/>
                  </a:schemeClr>
                </a:solidFill>
                <a:latin typeface="Vijaya" pitchFamily="34" charset="0"/>
                <a:cs typeface="Vijaya" pitchFamily="34" charset="0"/>
              </a:rPr>
              <a:t>combinación</a:t>
            </a:r>
            <a:r>
              <a:rPr lang="es-ES" sz="1600" dirty="0">
                <a:solidFill>
                  <a:schemeClr val="accent6">
                    <a:lumMod val="75000"/>
                  </a:schemeClr>
                </a:solidFill>
                <a:latin typeface="Vijaya" pitchFamily="34" charset="0"/>
                <a:cs typeface="Vijaya" pitchFamily="34" charset="0"/>
              </a:rPr>
              <a:t> de los mismos, reconocidas como tales en un plano internacional en el marco del Programa MAB de la UNESCO". Sirven para impulsar armónicamente la </a:t>
            </a:r>
            <a:r>
              <a:rPr lang="es-ES" sz="1600" u="sng" dirty="0">
                <a:solidFill>
                  <a:schemeClr val="accent6">
                    <a:lumMod val="75000"/>
                  </a:schemeClr>
                </a:solidFill>
                <a:latin typeface="Vijaya" pitchFamily="34" charset="0"/>
                <a:cs typeface="Vijaya" pitchFamily="34" charset="0"/>
              </a:rPr>
              <a:t>integración de las poblaciones y la naturaleza</a:t>
            </a:r>
            <a:r>
              <a:rPr lang="es-ES" sz="1600" dirty="0">
                <a:solidFill>
                  <a:schemeClr val="accent6">
                    <a:lumMod val="75000"/>
                  </a:schemeClr>
                </a:solidFill>
                <a:latin typeface="Vijaya" pitchFamily="34" charset="0"/>
                <a:cs typeface="Vijaya" pitchFamily="34" charset="0"/>
              </a:rPr>
              <a:t>, a fin de promover un </a:t>
            </a:r>
            <a:r>
              <a:rPr lang="es-ES" sz="1600" u="sng" dirty="0">
                <a:solidFill>
                  <a:schemeClr val="accent6">
                    <a:lumMod val="75000"/>
                  </a:schemeClr>
                </a:solidFill>
                <a:latin typeface="Vijaya" pitchFamily="34" charset="0"/>
                <a:cs typeface="Vijaya" pitchFamily="34" charset="0"/>
              </a:rPr>
              <a:t>desarrollo sostenible </a:t>
            </a:r>
            <a:r>
              <a:rPr lang="es-ES" sz="1600" dirty="0">
                <a:solidFill>
                  <a:schemeClr val="accent6">
                    <a:lumMod val="75000"/>
                  </a:schemeClr>
                </a:solidFill>
                <a:latin typeface="Vijaya" pitchFamily="34" charset="0"/>
                <a:cs typeface="Vijaya" pitchFamily="34" charset="0"/>
              </a:rPr>
              <a:t>mediante un diálogo participativo, el intercambio de conocimiento, la reducción de la pobreza, la mejora del bienestar, el respeto a los valores culturales y la </a:t>
            </a:r>
            <a:r>
              <a:rPr lang="es-ES" sz="1600" dirty="0" smtClean="0">
                <a:solidFill>
                  <a:schemeClr val="accent6">
                    <a:lumMod val="75000"/>
                  </a:schemeClr>
                </a:solidFill>
                <a:latin typeface="Vijaya" pitchFamily="34" charset="0"/>
                <a:cs typeface="Vijaya" pitchFamily="34" charset="0"/>
              </a:rPr>
              <a:t>capacidad de adaptación de la sociedad ante los cambios. Fue lanzado en 1971. Hay 651 reservas de la biosfera en 120 países en todo el mundo.</a:t>
            </a:r>
          </a:p>
          <a:p>
            <a:pPr>
              <a:spcBef>
                <a:spcPts val="1800"/>
              </a:spcBef>
            </a:pPr>
            <a:r>
              <a:rPr lang="es-ES" sz="1400" dirty="0" smtClean="0">
                <a:solidFill>
                  <a:schemeClr val="accent6">
                    <a:lumMod val="75000"/>
                  </a:schemeClr>
                </a:solidFill>
                <a:latin typeface="Vijaya" pitchFamily="34" charset="0"/>
                <a:cs typeface="Vijaya" pitchFamily="34" charset="0"/>
                <a:hlinkClick r:id="rId2"/>
              </a:rPr>
              <a:t>http</a:t>
            </a:r>
            <a:r>
              <a:rPr lang="es-ES" sz="1400" dirty="0">
                <a:solidFill>
                  <a:schemeClr val="accent6">
                    <a:lumMod val="75000"/>
                  </a:schemeClr>
                </a:solidFill>
                <a:latin typeface="Vijaya" pitchFamily="34" charset="0"/>
                <a:cs typeface="Vijaya" pitchFamily="34" charset="0"/>
                <a:hlinkClick r:id="rId2"/>
              </a:rPr>
              <a:t>://www.unesco.org/new/en/natural-sciences/environment/ecological-sciences/man-and-biosphere-programme</a:t>
            </a:r>
            <a:r>
              <a:rPr lang="es-ES" sz="1400" dirty="0" smtClean="0">
                <a:solidFill>
                  <a:schemeClr val="accent6">
                    <a:lumMod val="75000"/>
                  </a:schemeClr>
                </a:solidFill>
                <a:latin typeface="Vijaya" pitchFamily="34" charset="0"/>
                <a:cs typeface="Vijaya" pitchFamily="34" charset="0"/>
                <a:hlinkClick r:id="rId2"/>
              </a:rPr>
              <a:t>/</a:t>
            </a:r>
            <a:endParaRPr lang="es-ES" sz="1400" dirty="0" smtClean="0">
              <a:solidFill>
                <a:schemeClr val="accent6">
                  <a:lumMod val="75000"/>
                </a:schemeClr>
              </a:solidFill>
              <a:latin typeface="Vijaya" pitchFamily="34" charset="0"/>
              <a:cs typeface="Vijaya" pitchFamily="34" charset="0"/>
            </a:endParaRPr>
          </a:p>
          <a:p>
            <a:pPr>
              <a:spcBef>
                <a:spcPts val="1800"/>
              </a:spcBef>
            </a:pPr>
            <a:r>
              <a:rPr lang="es-ES" sz="1600" dirty="0">
                <a:solidFill>
                  <a:schemeClr val="accent6">
                    <a:lumMod val="75000"/>
                  </a:schemeClr>
                </a:solidFill>
                <a:latin typeface="Vijaya" pitchFamily="34" charset="0"/>
                <a:cs typeface="Vijaya" pitchFamily="34" charset="0"/>
              </a:rPr>
              <a:t>	</a:t>
            </a:r>
            <a:endParaRPr lang="en-US" sz="1600" dirty="0" smtClean="0">
              <a:solidFill>
                <a:schemeClr val="accent6">
                  <a:lumMod val="75000"/>
                </a:schemeClr>
              </a:solidFill>
              <a:latin typeface="Vijaya" pitchFamily="34" charset="0"/>
              <a:cs typeface="Vijaya" pitchFamily="34" charset="0"/>
            </a:endParaRPr>
          </a:p>
        </p:txBody>
      </p:sp>
      <p:sp>
        <p:nvSpPr>
          <p:cNvPr id="7" name="2 Marcador de contenido"/>
          <p:cNvSpPr>
            <a:spLocks noGrp="1"/>
          </p:cNvSpPr>
          <p:nvPr>
            <p:ph idx="1"/>
          </p:nvPr>
        </p:nvSpPr>
        <p:spPr>
          <a:xfrm>
            <a:off x="1201478" y="1554161"/>
            <a:ext cx="7790121" cy="346273"/>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7.3. Valoración de áreas:</a:t>
            </a:r>
          </a:p>
          <a:p>
            <a:pPr marL="0" indent="0">
              <a:spcBef>
                <a:spcPts val="1800"/>
              </a:spcBef>
              <a:buNone/>
            </a:pPr>
            <a:r>
              <a:rPr lang="es-ES_tradnl" sz="1800" b="1" u="sng" dirty="0" smtClean="0">
                <a:solidFill>
                  <a:schemeClr val="accent6">
                    <a:lumMod val="75000"/>
                  </a:schemeClr>
                </a:solidFill>
                <a:latin typeface="Vijaya" pitchFamily="34" charset="0"/>
                <a:cs typeface="Vijaya" pitchFamily="34" charset="0"/>
              </a:rPr>
              <a:t>Ejemplo</a:t>
            </a:r>
            <a:r>
              <a:rPr lang="es-ES_tradnl" sz="1800" b="1" dirty="0" smtClean="0">
                <a:solidFill>
                  <a:schemeClr val="accent6">
                    <a:lumMod val="75000"/>
                  </a:schemeClr>
                </a:solidFill>
                <a:latin typeface="Vijaya" pitchFamily="34" charset="0"/>
                <a:cs typeface="Vijaya" pitchFamily="34" charset="0"/>
              </a:rPr>
              <a:t>: </a:t>
            </a:r>
            <a:endParaRPr lang="es-ES_tradnl" sz="1800" dirty="0" smtClean="0">
              <a:solidFill>
                <a:schemeClr val="accent6">
                  <a:lumMod val="75000"/>
                </a:schemeClr>
              </a:solidFill>
              <a:latin typeface="Vijaya" pitchFamily="34" charset="0"/>
              <a:cs typeface="Vijaya" pitchFamily="34" charset="0"/>
            </a:endParaRPr>
          </a:p>
        </p:txBody>
      </p:sp>
      <p:sp>
        <p:nvSpPr>
          <p:cNvPr id="8"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7. VALORACIÓN DE ELEMENTOS SUSCEPTIBLES DE SER CONSERVADOS. </a:t>
            </a:r>
            <a:r>
              <a:rPr lang="es-ES" sz="1800" dirty="0">
                <a:solidFill>
                  <a:schemeClr val="accent6">
                    <a:lumMod val="75000"/>
                  </a:schemeClr>
                </a:solidFill>
                <a:latin typeface="Vijaya" pitchFamily="34" charset="0"/>
                <a:cs typeface="Vijaya" pitchFamily="34" charset="0"/>
              </a:rPr>
              <a:t>Valoración de áreas. Valoración de especies.</a:t>
            </a:r>
          </a:p>
        </p:txBody>
      </p:sp>
    </p:spTree>
    <p:extLst>
      <p:ext uri="{BB962C8B-B14F-4D97-AF65-F5344CB8AC3E}">
        <p14:creationId xmlns:p14="http://schemas.microsoft.com/office/powerpoint/2010/main" val="3717453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4262" y="1985240"/>
            <a:ext cx="5933933" cy="369332"/>
          </a:xfrm>
          <a:prstGeom prst="rect">
            <a:avLst/>
          </a:prstGeom>
        </p:spPr>
        <p:txBody>
          <a:bodyPr wrap="square">
            <a:spAutoFit/>
          </a:bodyPr>
          <a:lstStyle/>
          <a:p>
            <a:pPr>
              <a:spcBef>
                <a:spcPts val="1800"/>
              </a:spcBef>
            </a:pPr>
            <a:r>
              <a:rPr lang="en-GB" dirty="0" err="1" smtClean="0">
                <a:solidFill>
                  <a:schemeClr val="accent6">
                    <a:lumMod val="75000"/>
                  </a:schemeClr>
                </a:solidFill>
                <a:latin typeface="Vijaya" pitchFamily="34" charset="0"/>
                <a:cs typeface="Vijaya" pitchFamily="34" charset="0"/>
              </a:rPr>
              <a:t>Ejemplo</a:t>
            </a:r>
            <a:r>
              <a:rPr lang="en-GB" dirty="0" smtClean="0">
                <a:solidFill>
                  <a:schemeClr val="accent6">
                    <a:lumMod val="75000"/>
                  </a:schemeClr>
                </a:solidFill>
                <a:latin typeface="Vijaya" pitchFamily="34" charset="0"/>
                <a:cs typeface="Vijaya" pitchFamily="34" charset="0"/>
              </a:rPr>
              <a:t>: </a:t>
            </a:r>
            <a:r>
              <a:rPr lang="en-GB" dirty="0" err="1" smtClean="0">
                <a:solidFill>
                  <a:schemeClr val="accent6">
                    <a:lumMod val="75000"/>
                  </a:schemeClr>
                </a:solidFill>
                <a:latin typeface="Vijaya" pitchFamily="34" charset="0"/>
                <a:cs typeface="Vijaya" pitchFamily="34" charset="0"/>
              </a:rPr>
              <a:t>prioridades</a:t>
            </a:r>
            <a:r>
              <a:rPr lang="en-GB" dirty="0" smtClean="0">
                <a:solidFill>
                  <a:schemeClr val="accent6">
                    <a:lumMod val="75000"/>
                  </a:schemeClr>
                </a:solidFill>
                <a:latin typeface="Vijaya" pitchFamily="34" charset="0"/>
                <a:cs typeface="Vijaya" pitchFamily="34" charset="0"/>
              </a:rPr>
              <a:t> </a:t>
            </a:r>
            <a:r>
              <a:rPr lang="en-GB" dirty="0" err="1" smtClean="0">
                <a:solidFill>
                  <a:schemeClr val="accent6">
                    <a:lumMod val="75000"/>
                  </a:schemeClr>
                </a:solidFill>
                <a:latin typeface="Vijaya" pitchFamily="34" charset="0"/>
                <a:cs typeface="Vijaya" pitchFamily="34" charset="0"/>
              </a:rPr>
              <a:t>en</a:t>
            </a:r>
            <a:r>
              <a:rPr lang="en-GB" dirty="0" smtClean="0">
                <a:solidFill>
                  <a:schemeClr val="accent6">
                    <a:lumMod val="75000"/>
                  </a:schemeClr>
                </a:solidFill>
                <a:latin typeface="Vijaya" pitchFamily="34" charset="0"/>
                <a:cs typeface="Vijaya" pitchFamily="34" charset="0"/>
              </a:rPr>
              <a:t> la </a:t>
            </a:r>
            <a:r>
              <a:rPr lang="en-GB" dirty="0" err="1" smtClean="0">
                <a:solidFill>
                  <a:schemeClr val="accent6">
                    <a:lumMod val="75000"/>
                  </a:schemeClr>
                </a:solidFill>
                <a:latin typeface="Vijaya" pitchFamily="34" charset="0"/>
                <a:cs typeface="Vijaya" pitchFamily="34" charset="0"/>
              </a:rPr>
              <a:t>fragmentación</a:t>
            </a:r>
            <a:r>
              <a:rPr lang="en-GB" dirty="0" smtClean="0">
                <a:solidFill>
                  <a:schemeClr val="accent6">
                    <a:lumMod val="75000"/>
                  </a:schemeClr>
                </a:solidFill>
                <a:latin typeface="Vijaya" pitchFamily="34" charset="0"/>
                <a:cs typeface="Vijaya" pitchFamily="34" charset="0"/>
              </a:rPr>
              <a:t> del </a:t>
            </a:r>
            <a:r>
              <a:rPr lang="en-GB" dirty="0" err="1" smtClean="0">
                <a:solidFill>
                  <a:schemeClr val="accent6">
                    <a:lumMod val="75000"/>
                  </a:schemeClr>
                </a:solidFill>
                <a:latin typeface="Vijaya" pitchFamily="34" charset="0"/>
                <a:cs typeface="Vijaya" pitchFamily="34" charset="0"/>
              </a:rPr>
              <a:t>paisaje</a:t>
            </a:r>
            <a:r>
              <a:rPr lang="en-GB" dirty="0" smtClean="0">
                <a:solidFill>
                  <a:schemeClr val="accent6">
                    <a:lumMod val="75000"/>
                  </a:schemeClr>
                </a:solidFill>
                <a:latin typeface="Vijaya" pitchFamily="34" charset="0"/>
                <a:cs typeface="Vijaya" pitchFamily="34" charset="0"/>
              </a:rPr>
              <a:t>.</a:t>
            </a:r>
            <a:endParaRPr lang="en-GB" dirty="0">
              <a:solidFill>
                <a:schemeClr val="accent6">
                  <a:lumMod val="75000"/>
                </a:schemeClr>
              </a:solidFill>
              <a:latin typeface="Vijaya" pitchFamily="34" charset="0"/>
              <a:cs typeface="Vijaya" pitchFamily="34" charset="0"/>
            </a:endParaRP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74262" y="2354572"/>
            <a:ext cx="7096050" cy="420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p:cNvSpPr/>
          <p:nvPr/>
        </p:nvSpPr>
        <p:spPr>
          <a:xfrm>
            <a:off x="5065705" y="6474120"/>
            <a:ext cx="3496726" cy="276999"/>
          </a:xfrm>
          <a:prstGeom prst="rect">
            <a:avLst/>
          </a:prstGeom>
        </p:spPr>
        <p:txBody>
          <a:bodyPr wrap="none">
            <a:spAutoFit/>
          </a:bodyPr>
          <a:lstStyle/>
          <a:p>
            <a:r>
              <a:rPr lang="es-ES" sz="1200" dirty="0" err="1" smtClean="0"/>
              <a:t>Fahrig</a:t>
            </a:r>
            <a:r>
              <a:rPr lang="es-ES" sz="1200" dirty="0" smtClean="0"/>
              <a:t> L.  </a:t>
            </a:r>
            <a:r>
              <a:rPr lang="sv-SE" sz="1200" dirty="0" smtClean="0"/>
              <a:t>Annu</a:t>
            </a:r>
            <a:r>
              <a:rPr lang="sv-SE" sz="1200" dirty="0"/>
              <a:t>. Rev. Ecol. Evol. Syst. 2003. 34:487–515</a:t>
            </a:r>
            <a:endParaRPr lang="es-ES" sz="1200" dirty="0"/>
          </a:p>
        </p:txBody>
      </p:sp>
      <p:sp>
        <p:nvSpPr>
          <p:cNvPr id="11" name="2 Marcador de contenido"/>
          <p:cNvSpPr>
            <a:spLocks noGrp="1"/>
          </p:cNvSpPr>
          <p:nvPr>
            <p:ph idx="1"/>
          </p:nvPr>
        </p:nvSpPr>
        <p:spPr>
          <a:xfrm>
            <a:off x="1274262" y="1233148"/>
            <a:ext cx="7790121" cy="431079"/>
          </a:xfrm>
        </p:spPr>
        <p:txBody>
          <a:bodyPr vert="horz" lIns="91440" tIns="45720" rIns="91440" bIns="45720" rtlCol="0">
            <a:noAutofit/>
          </a:bodyPr>
          <a:lstStyle/>
          <a:p>
            <a:pPr marL="0" indent="0">
              <a:spcBef>
                <a:spcPts val="1800"/>
              </a:spcBef>
              <a:buNone/>
            </a:pPr>
            <a:r>
              <a:rPr lang="es-ES_tradnl" sz="1800" b="1" dirty="0" smtClean="0">
                <a:solidFill>
                  <a:schemeClr val="accent6">
                    <a:lumMod val="75000"/>
                  </a:schemeClr>
                </a:solidFill>
                <a:latin typeface="Vijaya" pitchFamily="34" charset="0"/>
                <a:cs typeface="Vijaya" pitchFamily="34" charset="0"/>
              </a:rPr>
              <a:t>7.3. Valoración de áreas:</a:t>
            </a:r>
          </a:p>
          <a:p>
            <a:pPr marL="285750" indent="-285750">
              <a:spcBef>
                <a:spcPts val="1800"/>
              </a:spcBef>
              <a:buFont typeface="Wingdings" panose="05000000000000000000" pitchFamily="2" charset="2"/>
              <a:buChar char="ü"/>
            </a:pPr>
            <a:endParaRPr lang="es-ES_tradnl" sz="1800" dirty="0" smtClean="0">
              <a:solidFill>
                <a:schemeClr val="accent6">
                  <a:lumMod val="75000"/>
                </a:schemeClr>
              </a:solidFill>
              <a:latin typeface="Vijaya" pitchFamily="34" charset="0"/>
              <a:cs typeface="Vijaya" pitchFamily="34" charset="0"/>
            </a:endParaRPr>
          </a:p>
        </p:txBody>
      </p:sp>
      <p:sp>
        <p:nvSpPr>
          <p:cNvPr id="12" name="1 Título"/>
          <p:cNvSpPr>
            <a:spLocks noGrp="1"/>
          </p:cNvSpPr>
          <p:nvPr>
            <p:ph type="title"/>
          </p:nvPr>
        </p:nvSpPr>
        <p:spPr>
          <a:xfrm>
            <a:off x="1245047" y="218873"/>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7. VALORACIÓN DE ELEMENTOS SUSCEPTIBLES DE SER CONSERVADOS. </a:t>
            </a:r>
            <a:r>
              <a:rPr lang="es-ES" sz="1800" dirty="0">
                <a:solidFill>
                  <a:schemeClr val="accent6">
                    <a:lumMod val="75000"/>
                  </a:schemeClr>
                </a:solidFill>
                <a:latin typeface="Vijaya" pitchFamily="34" charset="0"/>
                <a:cs typeface="Vijaya" pitchFamily="34" charset="0"/>
              </a:rPr>
              <a:t>Valoración de áreas. Valoración de especies.</a:t>
            </a:r>
          </a:p>
        </p:txBody>
      </p:sp>
    </p:spTree>
    <p:extLst>
      <p:ext uri="{BB962C8B-B14F-4D97-AF65-F5344CB8AC3E}">
        <p14:creationId xmlns:p14="http://schemas.microsoft.com/office/powerpoint/2010/main" val="3562367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40529" y="485258"/>
            <a:ext cx="8029043" cy="620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403856" y="6387033"/>
            <a:ext cx="4602863" cy="338554"/>
          </a:xfrm>
          <a:prstGeom prst="rect">
            <a:avLst/>
          </a:prstGeom>
        </p:spPr>
        <p:txBody>
          <a:bodyPr wrap="none">
            <a:spAutoFit/>
          </a:bodyPr>
          <a:lstStyle/>
          <a:p>
            <a:r>
              <a:rPr lang="es-ES" sz="1600" dirty="0" err="1" smtClean="0"/>
              <a:t>Fahrig</a:t>
            </a:r>
            <a:r>
              <a:rPr lang="es-ES" sz="1600" dirty="0" smtClean="0"/>
              <a:t> L.  </a:t>
            </a:r>
            <a:r>
              <a:rPr lang="sv-SE" sz="1600" dirty="0" smtClean="0"/>
              <a:t>Annu</a:t>
            </a:r>
            <a:r>
              <a:rPr lang="sv-SE" sz="1600" dirty="0"/>
              <a:t>. Rev. Ecol. Evol. Syst. 2003. 34:487–515</a:t>
            </a:r>
            <a:endParaRPr lang="es-ES" sz="1600" dirty="0"/>
          </a:p>
        </p:txBody>
      </p:sp>
      <p:sp>
        <p:nvSpPr>
          <p:cNvPr id="4" name="Rectángulo 1"/>
          <p:cNvSpPr/>
          <p:nvPr/>
        </p:nvSpPr>
        <p:spPr>
          <a:xfrm>
            <a:off x="1040529" y="97267"/>
            <a:ext cx="5933933" cy="369332"/>
          </a:xfrm>
          <a:prstGeom prst="rect">
            <a:avLst/>
          </a:prstGeom>
        </p:spPr>
        <p:txBody>
          <a:bodyPr wrap="square">
            <a:spAutoFit/>
          </a:bodyPr>
          <a:lstStyle/>
          <a:p>
            <a:pPr>
              <a:spcBef>
                <a:spcPts val="1800"/>
              </a:spcBef>
            </a:pPr>
            <a:r>
              <a:rPr lang="en-GB" u="sng" dirty="0" err="1" smtClean="0">
                <a:solidFill>
                  <a:schemeClr val="accent6">
                    <a:lumMod val="75000"/>
                  </a:schemeClr>
                </a:solidFill>
                <a:latin typeface="Vijaya" pitchFamily="34" charset="0"/>
                <a:cs typeface="Vijaya" pitchFamily="34" charset="0"/>
              </a:rPr>
              <a:t>Ejemplo</a:t>
            </a:r>
            <a:r>
              <a:rPr lang="en-GB" dirty="0" smtClean="0">
                <a:solidFill>
                  <a:schemeClr val="accent6">
                    <a:lumMod val="75000"/>
                  </a:schemeClr>
                </a:solidFill>
                <a:latin typeface="Vijaya" pitchFamily="34" charset="0"/>
                <a:cs typeface="Vijaya" pitchFamily="34" charset="0"/>
              </a:rPr>
              <a:t>: </a:t>
            </a:r>
            <a:r>
              <a:rPr lang="en-GB" dirty="0" err="1" smtClean="0">
                <a:solidFill>
                  <a:schemeClr val="accent6">
                    <a:lumMod val="75000"/>
                  </a:schemeClr>
                </a:solidFill>
                <a:latin typeface="Vijaya" pitchFamily="34" charset="0"/>
                <a:cs typeface="Vijaya" pitchFamily="34" charset="0"/>
              </a:rPr>
              <a:t>prioridades</a:t>
            </a:r>
            <a:r>
              <a:rPr lang="en-GB" dirty="0" smtClean="0">
                <a:solidFill>
                  <a:schemeClr val="accent6">
                    <a:lumMod val="75000"/>
                  </a:schemeClr>
                </a:solidFill>
                <a:latin typeface="Vijaya" pitchFamily="34" charset="0"/>
                <a:cs typeface="Vijaya" pitchFamily="34" charset="0"/>
              </a:rPr>
              <a:t> </a:t>
            </a:r>
            <a:r>
              <a:rPr lang="en-GB" dirty="0" err="1" smtClean="0">
                <a:solidFill>
                  <a:schemeClr val="accent6">
                    <a:lumMod val="75000"/>
                  </a:schemeClr>
                </a:solidFill>
                <a:latin typeface="Vijaya" pitchFamily="34" charset="0"/>
                <a:cs typeface="Vijaya" pitchFamily="34" charset="0"/>
              </a:rPr>
              <a:t>en</a:t>
            </a:r>
            <a:r>
              <a:rPr lang="en-GB" dirty="0" smtClean="0">
                <a:solidFill>
                  <a:schemeClr val="accent6">
                    <a:lumMod val="75000"/>
                  </a:schemeClr>
                </a:solidFill>
                <a:latin typeface="Vijaya" pitchFamily="34" charset="0"/>
                <a:cs typeface="Vijaya" pitchFamily="34" charset="0"/>
              </a:rPr>
              <a:t> la </a:t>
            </a:r>
            <a:r>
              <a:rPr lang="en-GB" dirty="0" err="1" smtClean="0">
                <a:solidFill>
                  <a:schemeClr val="accent6">
                    <a:lumMod val="75000"/>
                  </a:schemeClr>
                </a:solidFill>
                <a:latin typeface="Vijaya" pitchFamily="34" charset="0"/>
                <a:cs typeface="Vijaya" pitchFamily="34" charset="0"/>
              </a:rPr>
              <a:t>fragmentación</a:t>
            </a:r>
            <a:r>
              <a:rPr lang="en-GB" dirty="0" smtClean="0">
                <a:solidFill>
                  <a:schemeClr val="accent6">
                    <a:lumMod val="75000"/>
                  </a:schemeClr>
                </a:solidFill>
                <a:latin typeface="Vijaya" pitchFamily="34" charset="0"/>
                <a:cs typeface="Vijaya" pitchFamily="34" charset="0"/>
              </a:rPr>
              <a:t> del </a:t>
            </a:r>
            <a:r>
              <a:rPr lang="en-GB" dirty="0" err="1" smtClean="0">
                <a:solidFill>
                  <a:schemeClr val="accent6">
                    <a:lumMod val="75000"/>
                  </a:schemeClr>
                </a:solidFill>
                <a:latin typeface="Vijaya" pitchFamily="34" charset="0"/>
                <a:cs typeface="Vijaya" pitchFamily="34" charset="0"/>
              </a:rPr>
              <a:t>paisaje</a:t>
            </a:r>
            <a:r>
              <a:rPr lang="en-GB" dirty="0" smtClean="0">
                <a:solidFill>
                  <a:schemeClr val="accent6">
                    <a:lumMod val="75000"/>
                  </a:schemeClr>
                </a:solidFill>
                <a:latin typeface="Vijaya" pitchFamily="34" charset="0"/>
                <a:cs typeface="Vijaya" pitchFamily="34" charset="0"/>
              </a:rPr>
              <a:t>.</a:t>
            </a:r>
            <a:endParaRPr lang="en-GB" dirty="0">
              <a:solidFill>
                <a:schemeClr val="accent6">
                  <a:lumMod val="75000"/>
                </a:schemeClr>
              </a:solidFill>
              <a:latin typeface="Vijaya" pitchFamily="34" charset="0"/>
              <a:cs typeface="Vijaya" pitchFamily="34" charset="0"/>
            </a:endParaRPr>
          </a:p>
        </p:txBody>
      </p:sp>
      <p:sp>
        <p:nvSpPr>
          <p:cNvPr id="2" name="1 CuadroTexto"/>
          <p:cNvSpPr txBox="1"/>
          <p:nvPr/>
        </p:nvSpPr>
        <p:spPr>
          <a:xfrm>
            <a:off x="17761" y="807871"/>
            <a:ext cx="2281561" cy="4031873"/>
          </a:xfrm>
          <a:prstGeom prst="rect">
            <a:avLst/>
          </a:prstGeom>
          <a:solidFill>
            <a:schemeClr val="bg1">
              <a:lumMod val="95000"/>
            </a:schemeClr>
          </a:solidFill>
        </p:spPr>
        <p:txBody>
          <a:bodyPr wrap="square" rtlCol="0">
            <a:spAutoFit/>
          </a:bodyPr>
          <a:lstStyle/>
          <a:p>
            <a:r>
              <a:rPr lang="es-ES" sz="1600" u="sng" dirty="0" smtClean="0"/>
              <a:t>Ejercicio</a:t>
            </a:r>
            <a:r>
              <a:rPr lang="es-ES" sz="1600" dirty="0" smtClean="0"/>
              <a:t>: prioridad en los elementos que se puedan perder del paisaje. Escoge cuál causaría menos impacto en el paisaje, la pérdida de A o B. Cada parche podría ser una población de una determinada especie, bosque isla, parque natural, etc… Las líneas indican la posibilidad de flujo genético entre parches. Las líneas discontinuas serían los flujos que se perderían.</a:t>
            </a:r>
            <a:endParaRPr lang="es-ES" sz="1600" dirty="0"/>
          </a:p>
        </p:txBody>
      </p:sp>
    </p:spTree>
    <p:extLst>
      <p:ext uri="{BB962C8B-B14F-4D97-AF65-F5344CB8AC3E}">
        <p14:creationId xmlns:p14="http://schemas.microsoft.com/office/powerpoint/2010/main" val="1188973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423614" y="1858386"/>
            <a:ext cx="6959432" cy="2816960"/>
            <a:chOff x="260648" y="251520"/>
            <a:chExt cx="5292588" cy="2142274"/>
          </a:xfrm>
        </p:grpSpPr>
        <p:sp>
          <p:nvSpPr>
            <p:cNvPr id="5" name="4 CuadroTexto"/>
            <p:cNvSpPr txBox="1"/>
            <p:nvPr/>
          </p:nvSpPr>
          <p:spPr>
            <a:xfrm>
              <a:off x="296652" y="76660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1</a:t>
              </a:r>
              <a:endParaRPr lang="es-ES" sz="1400" b="1" dirty="0">
                <a:latin typeface="Arial" pitchFamily="34" charset="0"/>
                <a:cs typeface="Arial" pitchFamily="34" charset="0"/>
              </a:endParaRPr>
            </a:p>
          </p:txBody>
        </p:sp>
        <p:grpSp>
          <p:nvGrpSpPr>
            <p:cNvPr id="6" name="5 Grupo"/>
            <p:cNvGrpSpPr/>
            <p:nvPr/>
          </p:nvGrpSpPr>
          <p:grpSpPr>
            <a:xfrm>
              <a:off x="476672" y="1226041"/>
              <a:ext cx="1052736" cy="1052736"/>
              <a:chOff x="6660232" y="4825008"/>
              <a:chExt cx="2032992" cy="2032992"/>
            </a:xfrm>
          </p:grpSpPr>
          <p:sp>
            <p:nvSpPr>
              <p:cNvPr id="70" name="69 Elipse"/>
              <p:cNvSpPr/>
              <p:nvPr/>
            </p:nvSpPr>
            <p:spPr>
              <a:xfrm>
                <a:off x="6660232" y="4825008"/>
                <a:ext cx="2032992" cy="203299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chemeClr val="bg1"/>
                  </a:solidFill>
                </a:endParaRPr>
              </a:p>
            </p:txBody>
          </p:sp>
          <p:sp>
            <p:nvSpPr>
              <p:cNvPr id="71" name="70 Elipse"/>
              <p:cNvSpPr/>
              <p:nvPr/>
            </p:nvSpPr>
            <p:spPr>
              <a:xfrm>
                <a:off x="7020272" y="5185048"/>
                <a:ext cx="1296144" cy="1296144"/>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chemeClr val="bg1"/>
                  </a:solidFill>
                </a:endParaRPr>
              </a:p>
            </p:txBody>
          </p:sp>
          <p:sp>
            <p:nvSpPr>
              <p:cNvPr id="72" name="71 Elipse"/>
              <p:cNvSpPr/>
              <p:nvPr/>
            </p:nvSpPr>
            <p:spPr>
              <a:xfrm>
                <a:off x="7380312" y="5545088"/>
                <a:ext cx="576064" cy="576064"/>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chemeClr val="bg1"/>
                  </a:solidFill>
                </a:endParaRPr>
              </a:p>
            </p:txBody>
          </p:sp>
          <p:sp>
            <p:nvSpPr>
              <p:cNvPr id="73" name="72 CuadroTexto"/>
              <p:cNvSpPr txBox="1"/>
              <p:nvPr/>
            </p:nvSpPr>
            <p:spPr>
              <a:xfrm>
                <a:off x="7524327" y="5689103"/>
                <a:ext cx="216024" cy="361606"/>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A</a:t>
                </a:r>
                <a:endParaRPr lang="es-ES" sz="1000" b="1" dirty="0">
                  <a:solidFill>
                    <a:schemeClr val="bg1"/>
                  </a:solidFill>
                  <a:latin typeface="Arial" pitchFamily="34" charset="0"/>
                  <a:cs typeface="Arial" pitchFamily="34" charset="0"/>
                </a:endParaRPr>
              </a:p>
            </p:txBody>
          </p:sp>
          <p:sp>
            <p:nvSpPr>
              <p:cNvPr id="74" name="73 CuadroTexto"/>
              <p:cNvSpPr txBox="1"/>
              <p:nvPr/>
            </p:nvSpPr>
            <p:spPr>
              <a:xfrm>
                <a:off x="7956377" y="5689103"/>
                <a:ext cx="216024" cy="361606"/>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B</a:t>
                </a:r>
                <a:endParaRPr lang="es-ES" sz="1000" b="1" dirty="0">
                  <a:solidFill>
                    <a:schemeClr val="bg1"/>
                  </a:solidFill>
                  <a:latin typeface="Arial" pitchFamily="34" charset="0"/>
                  <a:cs typeface="Arial" pitchFamily="34" charset="0"/>
                </a:endParaRPr>
              </a:p>
            </p:txBody>
          </p:sp>
          <p:sp>
            <p:nvSpPr>
              <p:cNvPr id="75" name="74 CuadroTexto"/>
              <p:cNvSpPr txBox="1"/>
              <p:nvPr/>
            </p:nvSpPr>
            <p:spPr>
              <a:xfrm>
                <a:off x="8388424" y="5689103"/>
                <a:ext cx="216024" cy="361606"/>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C</a:t>
                </a:r>
                <a:endParaRPr lang="es-ES" sz="1000" b="1" dirty="0">
                  <a:solidFill>
                    <a:schemeClr val="bg1"/>
                  </a:solidFill>
                  <a:latin typeface="Arial" pitchFamily="34" charset="0"/>
                  <a:cs typeface="Arial" pitchFamily="34" charset="0"/>
                </a:endParaRPr>
              </a:p>
            </p:txBody>
          </p:sp>
        </p:grpSp>
        <p:grpSp>
          <p:nvGrpSpPr>
            <p:cNvPr id="7" name="6 Grupo"/>
            <p:cNvGrpSpPr/>
            <p:nvPr/>
          </p:nvGrpSpPr>
          <p:grpSpPr>
            <a:xfrm>
              <a:off x="4185084" y="251520"/>
              <a:ext cx="1296144" cy="648072"/>
              <a:chOff x="332656" y="332657"/>
              <a:chExt cx="1296144" cy="648072"/>
            </a:xfrm>
          </p:grpSpPr>
          <p:sp>
            <p:nvSpPr>
              <p:cNvPr id="62" name="61 Elipse"/>
              <p:cNvSpPr/>
              <p:nvPr/>
            </p:nvSpPr>
            <p:spPr>
              <a:xfrm>
                <a:off x="332656" y="692697"/>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63" name="62 Elipse"/>
              <p:cNvSpPr/>
              <p:nvPr/>
            </p:nvSpPr>
            <p:spPr>
              <a:xfrm>
                <a:off x="836712" y="692697"/>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64" name="63 Elipse"/>
              <p:cNvSpPr/>
              <p:nvPr/>
            </p:nvSpPr>
            <p:spPr>
              <a:xfrm>
                <a:off x="1340768" y="692697"/>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65" name="64 Conector recto"/>
              <p:cNvCxnSpPr>
                <a:stCxn id="62" idx="6"/>
                <a:endCxn id="63" idx="2"/>
              </p:cNvCxnSpPr>
              <p:nvPr/>
            </p:nvCxnSpPr>
            <p:spPr>
              <a:xfrm>
                <a:off x="620688" y="8367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1124744" y="8367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404664" y="332657"/>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68" name="67 CuadroTexto"/>
              <p:cNvSpPr txBox="1"/>
              <p:nvPr/>
            </p:nvSpPr>
            <p:spPr>
              <a:xfrm>
                <a:off x="836712" y="332657"/>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sp>
            <p:nvSpPr>
              <p:cNvPr id="69" name="68 CuadroTexto"/>
              <p:cNvSpPr txBox="1"/>
              <p:nvPr/>
            </p:nvSpPr>
            <p:spPr>
              <a:xfrm>
                <a:off x="1268760" y="332657"/>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C</a:t>
                </a:r>
                <a:endParaRPr lang="es-ES" sz="1400" b="1" dirty="0">
                  <a:latin typeface="Arial" pitchFamily="34" charset="0"/>
                  <a:cs typeface="Arial" pitchFamily="34" charset="0"/>
                </a:endParaRPr>
              </a:p>
            </p:txBody>
          </p:sp>
        </p:grpSp>
        <p:grpSp>
          <p:nvGrpSpPr>
            <p:cNvPr id="8" name="7 Grupo"/>
            <p:cNvGrpSpPr/>
            <p:nvPr/>
          </p:nvGrpSpPr>
          <p:grpSpPr>
            <a:xfrm>
              <a:off x="2132856" y="287524"/>
              <a:ext cx="1584176" cy="576063"/>
              <a:chOff x="611560" y="2420889"/>
              <a:chExt cx="1584176" cy="576063"/>
            </a:xfrm>
          </p:grpSpPr>
          <p:sp>
            <p:nvSpPr>
              <p:cNvPr id="51" name="50 Elipse"/>
              <p:cNvSpPr/>
              <p:nvPr/>
            </p:nvSpPr>
            <p:spPr>
              <a:xfrm>
                <a:off x="611560" y="2708920"/>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2" name="51 Elipse"/>
              <p:cNvSpPr/>
              <p:nvPr/>
            </p:nvSpPr>
            <p:spPr>
              <a:xfrm>
                <a:off x="1331640" y="2708920"/>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3" name="52 Elipse"/>
              <p:cNvSpPr/>
              <p:nvPr/>
            </p:nvSpPr>
            <p:spPr>
              <a:xfrm>
                <a:off x="2051720" y="2780928"/>
                <a:ext cx="144016" cy="144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4" name="53 Elipse"/>
              <p:cNvSpPr/>
              <p:nvPr/>
            </p:nvSpPr>
            <p:spPr>
              <a:xfrm>
                <a:off x="1763688" y="2780928"/>
                <a:ext cx="144016" cy="144016"/>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5" name="54 Elipse"/>
              <p:cNvSpPr/>
              <p:nvPr/>
            </p:nvSpPr>
            <p:spPr>
              <a:xfrm>
                <a:off x="1043608" y="2780928"/>
                <a:ext cx="144016" cy="144016"/>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56" name="55 Conector recto"/>
              <p:cNvCxnSpPr>
                <a:endCxn id="55" idx="2"/>
              </p:cNvCxnSpPr>
              <p:nvPr/>
            </p:nvCxnSpPr>
            <p:spPr>
              <a:xfrm>
                <a:off x="899592"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1187624"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1619672"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1907704" y="285293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971600" y="242088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61" name="60 CuadroTexto"/>
              <p:cNvSpPr txBox="1"/>
              <p:nvPr/>
            </p:nvSpPr>
            <p:spPr>
              <a:xfrm>
                <a:off x="1691680" y="242088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grpSp>
          <p:nvGrpSpPr>
            <p:cNvPr id="9" name="8 Grupo"/>
            <p:cNvGrpSpPr/>
            <p:nvPr/>
          </p:nvGrpSpPr>
          <p:grpSpPr>
            <a:xfrm>
              <a:off x="1808820" y="1234661"/>
              <a:ext cx="1512168" cy="1080120"/>
              <a:chOff x="3501008" y="359532"/>
              <a:chExt cx="1512168" cy="1080120"/>
            </a:xfrm>
          </p:grpSpPr>
          <p:sp>
            <p:nvSpPr>
              <p:cNvPr id="39" name="38 Elipse"/>
              <p:cNvSpPr/>
              <p:nvPr/>
            </p:nvSpPr>
            <p:spPr>
              <a:xfrm>
                <a:off x="4725144" y="755576"/>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0" name="39 Elipse"/>
              <p:cNvSpPr/>
              <p:nvPr/>
            </p:nvSpPr>
            <p:spPr>
              <a:xfrm>
                <a:off x="3861048" y="359532"/>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1" name="40 Elipse"/>
              <p:cNvSpPr/>
              <p:nvPr/>
            </p:nvSpPr>
            <p:spPr>
              <a:xfrm>
                <a:off x="3861048" y="1151620"/>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2" name="41 Elipse"/>
              <p:cNvSpPr/>
              <p:nvPr/>
            </p:nvSpPr>
            <p:spPr>
              <a:xfrm>
                <a:off x="3501008" y="755576"/>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43" name="42 Elipse"/>
              <p:cNvSpPr/>
              <p:nvPr/>
            </p:nvSpPr>
            <p:spPr>
              <a:xfrm>
                <a:off x="4221088" y="755576"/>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44" name="43 Conector recto"/>
              <p:cNvCxnSpPr/>
              <p:nvPr/>
            </p:nvCxnSpPr>
            <p:spPr>
              <a:xfrm>
                <a:off x="4509120" y="89959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a:stCxn id="41" idx="7"/>
                <a:endCxn id="43" idx="3"/>
              </p:cNvCxnSpPr>
              <p:nvPr/>
            </p:nvCxnSpPr>
            <p:spPr>
              <a:xfrm flipV="1">
                <a:off x="4106899" y="1001427"/>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a:stCxn id="42" idx="7"/>
                <a:endCxn id="40" idx="3"/>
              </p:cNvCxnSpPr>
              <p:nvPr/>
            </p:nvCxnSpPr>
            <p:spPr>
              <a:xfrm flipV="1">
                <a:off x="3746859" y="605383"/>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42" idx="5"/>
                <a:endCxn id="41" idx="1"/>
              </p:cNvCxnSpPr>
              <p:nvPr/>
            </p:nvCxnSpPr>
            <p:spPr>
              <a:xfrm>
                <a:off x="3746859" y="1001427"/>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40" idx="5"/>
                <a:endCxn id="43" idx="1"/>
              </p:cNvCxnSpPr>
              <p:nvPr/>
            </p:nvCxnSpPr>
            <p:spPr>
              <a:xfrm>
                <a:off x="4106899" y="605383"/>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4221088" y="766609"/>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50" name="49 CuadroTexto"/>
              <p:cNvSpPr txBox="1"/>
              <p:nvPr/>
            </p:nvSpPr>
            <p:spPr>
              <a:xfrm>
                <a:off x="3861048" y="3595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grpSp>
          <p:nvGrpSpPr>
            <p:cNvPr id="10" name="9 Grupo"/>
            <p:cNvGrpSpPr/>
            <p:nvPr/>
          </p:nvGrpSpPr>
          <p:grpSpPr>
            <a:xfrm>
              <a:off x="620688" y="386916"/>
              <a:ext cx="900100" cy="504056"/>
              <a:chOff x="5373216" y="539552"/>
              <a:chExt cx="900100" cy="504056"/>
            </a:xfrm>
          </p:grpSpPr>
          <p:sp>
            <p:nvSpPr>
              <p:cNvPr id="35" name="34 Elipse"/>
              <p:cNvSpPr/>
              <p:nvPr/>
            </p:nvSpPr>
            <p:spPr>
              <a:xfrm>
                <a:off x="5373216" y="647564"/>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6" name="35 Elipse"/>
              <p:cNvSpPr/>
              <p:nvPr/>
            </p:nvSpPr>
            <p:spPr>
              <a:xfrm>
                <a:off x="5769260" y="539552"/>
                <a:ext cx="504056" cy="504056"/>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7" name="36 CuadroTexto"/>
              <p:cNvSpPr txBox="1"/>
              <p:nvPr/>
            </p:nvSpPr>
            <p:spPr>
              <a:xfrm>
                <a:off x="5373216" y="647564"/>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38" name="37 CuadroTexto"/>
              <p:cNvSpPr txBox="1"/>
              <p:nvPr/>
            </p:nvSpPr>
            <p:spPr>
              <a:xfrm>
                <a:off x="5877272" y="647564"/>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grpSp>
          <p:nvGrpSpPr>
            <p:cNvPr id="11" name="10 Grupo"/>
            <p:cNvGrpSpPr/>
            <p:nvPr/>
          </p:nvGrpSpPr>
          <p:grpSpPr>
            <a:xfrm>
              <a:off x="3537012" y="1259632"/>
              <a:ext cx="1836204" cy="1080120"/>
              <a:chOff x="4653136" y="1068579"/>
              <a:chExt cx="1836204" cy="1080120"/>
            </a:xfrm>
          </p:grpSpPr>
          <p:sp>
            <p:nvSpPr>
              <p:cNvPr id="23" name="22 Elipse"/>
              <p:cNvSpPr/>
              <p:nvPr/>
            </p:nvSpPr>
            <p:spPr>
              <a:xfrm>
                <a:off x="6201308" y="1475656"/>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4" name="23 Elipse"/>
              <p:cNvSpPr/>
              <p:nvPr/>
            </p:nvSpPr>
            <p:spPr>
              <a:xfrm>
                <a:off x="5013176" y="1068579"/>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5" name="24 Elipse"/>
              <p:cNvSpPr/>
              <p:nvPr/>
            </p:nvSpPr>
            <p:spPr>
              <a:xfrm>
                <a:off x="5013176" y="1860667"/>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6" name="25 Elipse"/>
              <p:cNvSpPr/>
              <p:nvPr/>
            </p:nvSpPr>
            <p:spPr>
              <a:xfrm>
                <a:off x="4653136" y="1464623"/>
                <a:ext cx="288032" cy="288032"/>
              </a:xfrm>
              <a:prstGeom prst="ellips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7" name="26 Elipse"/>
              <p:cNvSpPr/>
              <p:nvPr/>
            </p:nvSpPr>
            <p:spPr>
              <a:xfrm>
                <a:off x="5373216" y="1464623"/>
                <a:ext cx="288032" cy="2880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28" name="27 Conector recto"/>
              <p:cNvCxnSpPr>
                <a:endCxn id="23" idx="2"/>
              </p:cNvCxnSpPr>
              <p:nvPr/>
            </p:nvCxnSpPr>
            <p:spPr>
              <a:xfrm>
                <a:off x="5661248" y="1608639"/>
                <a:ext cx="540060" cy="11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25" idx="7"/>
                <a:endCxn id="27" idx="3"/>
              </p:cNvCxnSpPr>
              <p:nvPr/>
            </p:nvCxnSpPr>
            <p:spPr>
              <a:xfrm flipV="1">
                <a:off x="5259027" y="1710474"/>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26" idx="7"/>
                <a:endCxn id="24" idx="3"/>
              </p:cNvCxnSpPr>
              <p:nvPr/>
            </p:nvCxnSpPr>
            <p:spPr>
              <a:xfrm flipV="1">
                <a:off x="4898987" y="1314430"/>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26" idx="5"/>
                <a:endCxn id="25" idx="1"/>
              </p:cNvCxnSpPr>
              <p:nvPr/>
            </p:nvCxnSpPr>
            <p:spPr>
              <a:xfrm>
                <a:off x="4898987" y="1710474"/>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24" idx="5"/>
                <a:endCxn id="27" idx="1"/>
              </p:cNvCxnSpPr>
              <p:nvPr/>
            </p:nvCxnSpPr>
            <p:spPr>
              <a:xfrm>
                <a:off x="5259027" y="1314430"/>
                <a:ext cx="156370" cy="19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4653136" y="147565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A</a:t>
                </a:r>
                <a:endParaRPr lang="es-ES" sz="1400" b="1" dirty="0">
                  <a:latin typeface="Arial" pitchFamily="34" charset="0"/>
                  <a:cs typeface="Arial" pitchFamily="34" charset="0"/>
                </a:endParaRPr>
              </a:p>
            </p:txBody>
          </p:sp>
          <p:sp>
            <p:nvSpPr>
              <p:cNvPr id="34" name="33 CuadroTexto"/>
              <p:cNvSpPr txBox="1"/>
              <p:nvPr/>
            </p:nvSpPr>
            <p:spPr>
              <a:xfrm>
                <a:off x="6201308" y="147565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B</a:t>
                </a:r>
                <a:endParaRPr lang="es-ES" sz="1400" b="1" dirty="0">
                  <a:latin typeface="Arial" pitchFamily="34" charset="0"/>
                  <a:cs typeface="Arial" pitchFamily="34" charset="0"/>
                </a:endParaRPr>
              </a:p>
            </p:txBody>
          </p:sp>
        </p:grpSp>
        <p:sp>
          <p:nvSpPr>
            <p:cNvPr id="12" name="11 Rectángulo"/>
            <p:cNvSpPr/>
            <p:nvPr/>
          </p:nvSpPr>
          <p:spPr>
            <a:xfrm>
              <a:off x="368660" y="287524"/>
              <a:ext cx="1224136" cy="684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3" name="12 Rectángulo"/>
            <p:cNvSpPr/>
            <p:nvPr/>
          </p:nvSpPr>
          <p:spPr>
            <a:xfrm>
              <a:off x="332656" y="1151620"/>
              <a:ext cx="1332148"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4" name="13 Rectángulo"/>
            <p:cNvSpPr/>
            <p:nvPr/>
          </p:nvSpPr>
          <p:spPr>
            <a:xfrm>
              <a:off x="1916832" y="287524"/>
              <a:ext cx="1872208" cy="684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5" name="14 Rectángulo"/>
            <p:cNvSpPr/>
            <p:nvPr/>
          </p:nvSpPr>
          <p:spPr>
            <a:xfrm>
              <a:off x="3933056" y="287524"/>
              <a:ext cx="1620180" cy="6840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6" name="15 Rectángulo"/>
            <p:cNvSpPr/>
            <p:nvPr/>
          </p:nvSpPr>
          <p:spPr>
            <a:xfrm>
              <a:off x="1736812" y="1151620"/>
              <a:ext cx="1656184"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7" name="16 Rectángulo"/>
            <p:cNvSpPr/>
            <p:nvPr/>
          </p:nvSpPr>
          <p:spPr>
            <a:xfrm>
              <a:off x="3465004" y="1151620"/>
              <a:ext cx="2052228"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8" name="17 CuadroTexto"/>
            <p:cNvSpPr txBox="1"/>
            <p:nvPr/>
          </p:nvSpPr>
          <p:spPr>
            <a:xfrm>
              <a:off x="1844824" y="75557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2</a:t>
              </a:r>
              <a:endParaRPr lang="es-ES" sz="1400" b="1" dirty="0">
                <a:latin typeface="Arial" pitchFamily="34" charset="0"/>
                <a:cs typeface="Arial" pitchFamily="34" charset="0"/>
              </a:endParaRPr>
            </a:p>
          </p:txBody>
        </p:sp>
        <p:sp>
          <p:nvSpPr>
            <p:cNvPr id="19" name="18 CuadroTexto"/>
            <p:cNvSpPr txBox="1"/>
            <p:nvPr/>
          </p:nvSpPr>
          <p:spPr>
            <a:xfrm>
              <a:off x="3861048" y="755576"/>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3</a:t>
              </a:r>
              <a:endParaRPr lang="es-ES" sz="1400" b="1" dirty="0">
                <a:latin typeface="Arial" pitchFamily="34" charset="0"/>
                <a:cs typeface="Arial" pitchFamily="34" charset="0"/>
              </a:endParaRPr>
            </a:p>
          </p:txBody>
        </p:sp>
        <p:sp>
          <p:nvSpPr>
            <p:cNvPr id="20" name="19 CuadroTexto"/>
            <p:cNvSpPr txBox="1"/>
            <p:nvPr/>
          </p:nvSpPr>
          <p:spPr>
            <a:xfrm>
              <a:off x="260648" y="21597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4</a:t>
              </a:r>
              <a:endParaRPr lang="es-ES" sz="1400" b="1" dirty="0">
                <a:latin typeface="Arial" pitchFamily="34" charset="0"/>
                <a:cs typeface="Arial" pitchFamily="34" charset="0"/>
              </a:endParaRPr>
            </a:p>
          </p:txBody>
        </p:sp>
        <p:sp>
          <p:nvSpPr>
            <p:cNvPr id="21" name="20 CuadroTexto"/>
            <p:cNvSpPr txBox="1"/>
            <p:nvPr/>
          </p:nvSpPr>
          <p:spPr>
            <a:xfrm>
              <a:off x="1664804" y="21597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5</a:t>
              </a:r>
              <a:endParaRPr lang="es-ES" sz="1400" b="1" dirty="0">
                <a:latin typeface="Arial" pitchFamily="34" charset="0"/>
                <a:cs typeface="Arial" pitchFamily="34" charset="0"/>
              </a:endParaRPr>
            </a:p>
          </p:txBody>
        </p:sp>
        <p:sp>
          <p:nvSpPr>
            <p:cNvPr id="22" name="21 CuadroTexto"/>
            <p:cNvSpPr txBox="1"/>
            <p:nvPr/>
          </p:nvSpPr>
          <p:spPr>
            <a:xfrm>
              <a:off x="3392996" y="2159732"/>
              <a:ext cx="216024" cy="234062"/>
            </a:xfrm>
            <a:prstGeom prst="rect">
              <a:avLst/>
            </a:prstGeom>
            <a:noFill/>
          </p:spPr>
          <p:txBody>
            <a:bodyPr wrap="square" rtlCol="0">
              <a:spAutoFit/>
            </a:bodyPr>
            <a:lstStyle/>
            <a:p>
              <a:r>
                <a:rPr lang="es-ES" sz="1400" b="1" dirty="0" smtClean="0">
                  <a:latin typeface="Arial" pitchFamily="34" charset="0"/>
                  <a:cs typeface="Arial" pitchFamily="34" charset="0"/>
                </a:rPr>
                <a:t>6</a:t>
              </a:r>
              <a:endParaRPr lang="es-ES" sz="1400" b="1" dirty="0">
                <a:latin typeface="Arial" pitchFamily="34" charset="0"/>
                <a:cs typeface="Arial" pitchFamily="34" charset="0"/>
              </a:endParaRPr>
            </a:p>
          </p:txBody>
        </p:sp>
      </p:grpSp>
    </p:spTree>
    <p:extLst>
      <p:ext uri="{BB962C8B-B14F-4D97-AF65-F5344CB8AC3E}">
        <p14:creationId xmlns:p14="http://schemas.microsoft.com/office/powerpoint/2010/main" val="372836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01478" y="1554161"/>
            <a:ext cx="7790121" cy="4554809"/>
          </a:xfrm>
        </p:spPr>
        <p:txBody>
          <a:bodyPr vert="horz" lIns="91440" tIns="45720" rIns="91440" bIns="45720" rtlCol="0">
            <a:noAutofit/>
          </a:bodyPr>
          <a:lstStyle/>
          <a:p>
            <a:pPr marL="0" indent="0">
              <a:spcBef>
                <a:spcPts val="1800"/>
              </a:spcBef>
              <a:buNone/>
            </a:pPr>
            <a:r>
              <a:rPr lang="en-GB" sz="1600" b="1" dirty="0" smtClean="0">
                <a:solidFill>
                  <a:schemeClr val="accent6">
                    <a:lumMod val="75000"/>
                  </a:schemeClr>
                </a:solidFill>
                <a:latin typeface="Vijaya" pitchFamily="34" charset="0"/>
                <a:cs typeface="Vijaya" pitchFamily="34" charset="0"/>
              </a:rPr>
              <a:t>7.1. </a:t>
            </a:r>
            <a:r>
              <a:rPr lang="en-GB" sz="1600" b="1" dirty="0" err="1" smtClean="0">
                <a:solidFill>
                  <a:schemeClr val="accent6">
                    <a:lumMod val="75000"/>
                  </a:schemeClr>
                </a:solidFill>
                <a:latin typeface="Vijaya" pitchFamily="34" charset="0"/>
                <a:cs typeface="Vijaya" pitchFamily="34" charset="0"/>
              </a:rPr>
              <a:t>Introducción</a:t>
            </a:r>
            <a:r>
              <a:rPr lang="en-GB" sz="1600" b="1" dirty="0" smtClean="0">
                <a:solidFill>
                  <a:schemeClr val="accent6">
                    <a:lumMod val="75000"/>
                  </a:schemeClr>
                </a:solidFill>
                <a:latin typeface="Vijaya" pitchFamily="34" charset="0"/>
                <a:cs typeface="Vijaya" pitchFamily="34" charset="0"/>
              </a:rPr>
              <a:t>:</a:t>
            </a:r>
          </a:p>
          <a:p>
            <a:pPr marL="0" indent="0">
              <a:spcBef>
                <a:spcPts val="1800"/>
              </a:spcBef>
              <a:buNone/>
            </a:pPr>
            <a:endParaRPr lang="en-GB" sz="900" b="1" dirty="0" smtClean="0">
              <a:solidFill>
                <a:schemeClr val="accent6">
                  <a:lumMod val="75000"/>
                </a:schemeClr>
              </a:solidFill>
              <a:latin typeface="Vijaya" pitchFamily="34" charset="0"/>
              <a:cs typeface="Vijaya" pitchFamily="34" charset="0"/>
            </a:endParaRPr>
          </a:p>
          <a:p>
            <a:pPr marL="0" indent="0">
              <a:spcBef>
                <a:spcPts val="1800"/>
              </a:spcBef>
              <a:buNone/>
            </a:pPr>
            <a:r>
              <a:rPr lang="en-GB" sz="1600" b="1" dirty="0" smtClean="0">
                <a:solidFill>
                  <a:schemeClr val="accent6">
                    <a:lumMod val="75000"/>
                  </a:schemeClr>
                </a:solidFill>
                <a:latin typeface="Vijaya" pitchFamily="34" charset="0"/>
                <a:cs typeface="Vijaya" pitchFamily="34" charset="0"/>
              </a:rPr>
              <a:t>Valuation </a:t>
            </a:r>
            <a:r>
              <a:rPr lang="en-GB" sz="1600" b="1" dirty="0">
                <a:solidFill>
                  <a:schemeClr val="accent6">
                    <a:lumMod val="75000"/>
                  </a:schemeClr>
                </a:solidFill>
                <a:latin typeface="Vijaya" pitchFamily="34" charset="0"/>
                <a:cs typeface="Vijaya" pitchFamily="34" charset="0"/>
              </a:rPr>
              <a:t>of Nature in Conservation and Restoration</a:t>
            </a:r>
            <a:r>
              <a:rPr lang="en-GB" sz="1600" dirty="0">
                <a:solidFill>
                  <a:schemeClr val="accent6">
                    <a:lumMod val="75000"/>
                  </a:schemeClr>
                </a:solidFill>
                <a:latin typeface="Vijaya" pitchFamily="34" charset="0"/>
                <a:cs typeface="Vijaya" pitchFamily="34" charset="0"/>
              </a:rPr>
              <a:t>: </a:t>
            </a:r>
            <a:endParaRPr lang="en-GB" sz="1600" dirty="0" smtClean="0">
              <a:solidFill>
                <a:schemeClr val="accent6">
                  <a:lumMod val="75000"/>
                </a:schemeClr>
              </a:solidFill>
              <a:latin typeface="Vijaya" pitchFamily="34" charset="0"/>
              <a:cs typeface="Vijaya" pitchFamily="34" charset="0"/>
            </a:endParaRPr>
          </a:p>
          <a:p>
            <a:pPr marL="0" indent="0">
              <a:spcBef>
                <a:spcPts val="1800"/>
              </a:spcBef>
              <a:buNone/>
            </a:pPr>
            <a:r>
              <a:rPr lang="en-GB" sz="1200" dirty="0" smtClean="0">
                <a:solidFill>
                  <a:schemeClr val="accent6">
                    <a:lumMod val="75000"/>
                  </a:schemeClr>
                </a:solidFill>
                <a:latin typeface="Vijaya" pitchFamily="34" charset="0"/>
                <a:cs typeface="Vijaya" pitchFamily="34" charset="0"/>
                <a:hlinkClick r:id="rId2"/>
              </a:rPr>
              <a:t>http</a:t>
            </a:r>
            <a:r>
              <a:rPr lang="en-GB" sz="1200" dirty="0">
                <a:solidFill>
                  <a:schemeClr val="accent6">
                    <a:lumMod val="75000"/>
                  </a:schemeClr>
                </a:solidFill>
                <a:latin typeface="Vijaya" pitchFamily="34" charset="0"/>
                <a:cs typeface="Vijaya" pitchFamily="34" charset="0"/>
                <a:hlinkClick r:id="rId2"/>
              </a:rPr>
              <a:t>://www.webpages.uidaho.edu/css385/Readings/SWART%20nature%20valuation.pdf</a:t>
            </a:r>
            <a:endParaRPr lang="en-GB" sz="1200" dirty="0">
              <a:solidFill>
                <a:schemeClr val="accent6">
                  <a:lumMod val="75000"/>
                </a:schemeClr>
              </a:solidFill>
              <a:latin typeface="Vijaya" pitchFamily="34" charset="0"/>
              <a:cs typeface="Vijaya" pitchFamily="34" charset="0"/>
            </a:endParaRPr>
          </a:p>
          <a:p>
            <a:pPr marL="0" indent="0">
              <a:spcBef>
                <a:spcPts val="1800"/>
              </a:spcBef>
              <a:buNone/>
            </a:pPr>
            <a:r>
              <a:rPr lang="en-GB" sz="1600" dirty="0">
                <a:solidFill>
                  <a:schemeClr val="accent6">
                    <a:lumMod val="75000"/>
                  </a:schemeClr>
                </a:solidFill>
                <a:latin typeface="Vijaya" pitchFamily="34" charset="0"/>
                <a:cs typeface="Vijaya" pitchFamily="34" charset="0"/>
              </a:rPr>
              <a:t>What is true, what is right and what is beautiful? Philosophy, ethic and aesthetic</a:t>
            </a:r>
            <a:r>
              <a:rPr lang="en-GB" sz="1600"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600" dirty="0" smtClean="0">
                <a:solidFill>
                  <a:schemeClr val="accent6">
                    <a:lumMod val="75000"/>
                  </a:schemeClr>
                </a:solidFill>
                <a:latin typeface="Vijaya" pitchFamily="34" charset="0"/>
                <a:cs typeface="Vijaya" pitchFamily="34" charset="0"/>
              </a:rPr>
              <a:t>¿</a:t>
            </a:r>
            <a:r>
              <a:rPr lang="es-ES" sz="1600" dirty="0" smtClean="0">
                <a:solidFill>
                  <a:schemeClr val="accent6">
                    <a:lumMod val="75000"/>
                  </a:schemeClr>
                </a:solidFill>
                <a:latin typeface="Vijaya" pitchFamily="34" charset="0"/>
                <a:cs typeface="Vijaya" pitchFamily="34" charset="0"/>
              </a:rPr>
              <a:t>Qué es verdad, qué es correcto y qué es hermoso? </a:t>
            </a:r>
            <a:r>
              <a:rPr lang="es-ES" sz="1600" u="sng" dirty="0" smtClean="0">
                <a:solidFill>
                  <a:schemeClr val="accent6">
                    <a:lumMod val="75000"/>
                  </a:schemeClr>
                </a:solidFill>
                <a:latin typeface="Vijaya" pitchFamily="34" charset="0"/>
                <a:cs typeface="Vijaya" pitchFamily="34" charset="0"/>
              </a:rPr>
              <a:t>Filosofía</a:t>
            </a:r>
            <a:r>
              <a:rPr lang="es-ES" sz="1600" dirty="0" smtClean="0">
                <a:solidFill>
                  <a:schemeClr val="accent6">
                    <a:lumMod val="75000"/>
                  </a:schemeClr>
                </a:solidFill>
                <a:latin typeface="Vijaya" pitchFamily="34" charset="0"/>
                <a:cs typeface="Vijaya" pitchFamily="34" charset="0"/>
              </a:rPr>
              <a:t>, </a:t>
            </a:r>
            <a:r>
              <a:rPr lang="es-ES" sz="1600" u="sng" dirty="0" smtClean="0">
                <a:solidFill>
                  <a:schemeClr val="accent6">
                    <a:lumMod val="75000"/>
                  </a:schemeClr>
                </a:solidFill>
                <a:latin typeface="Vijaya" pitchFamily="34" charset="0"/>
                <a:cs typeface="Vijaya" pitchFamily="34" charset="0"/>
              </a:rPr>
              <a:t>ética</a:t>
            </a:r>
            <a:r>
              <a:rPr lang="es-ES" sz="1600" dirty="0" smtClean="0">
                <a:solidFill>
                  <a:schemeClr val="accent6">
                    <a:lumMod val="75000"/>
                  </a:schemeClr>
                </a:solidFill>
                <a:latin typeface="Vijaya" pitchFamily="34" charset="0"/>
                <a:cs typeface="Vijaya" pitchFamily="34" charset="0"/>
              </a:rPr>
              <a:t> y </a:t>
            </a:r>
            <a:r>
              <a:rPr lang="es-ES" sz="1600" u="sng" dirty="0" smtClean="0">
                <a:solidFill>
                  <a:schemeClr val="accent6">
                    <a:lumMod val="75000"/>
                  </a:schemeClr>
                </a:solidFill>
                <a:latin typeface="Vijaya" pitchFamily="34" charset="0"/>
                <a:cs typeface="Vijaya" pitchFamily="34" charset="0"/>
              </a:rPr>
              <a:t>estética</a:t>
            </a:r>
            <a:r>
              <a:rPr lang="es-ES" sz="1600" dirty="0" smtClean="0">
                <a:solidFill>
                  <a:schemeClr val="accent6">
                    <a:lumMod val="75000"/>
                  </a:schemeClr>
                </a:solidFill>
                <a:latin typeface="Vijaya" pitchFamily="34" charset="0"/>
                <a:cs typeface="Vijaya" pitchFamily="34" charset="0"/>
              </a:rPr>
              <a:t>.</a:t>
            </a:r>
          </a:p>
          <a:p>
            <a:pPr marL="0" indent="0">
              <a:spcBef>
                <a:spcPts val="1800"/>
              </a:spcBef>
              <a:buNone/>
            </a:pPr>
            <a:endParaRPr lang="es-ES" sz="1600" dirty="0" smtClean="0">
              <a:solidFill>
                <a:schemeClr val="accent6">
                  <a:lumMod val="75000"/>
                </a:schemeClr>
              </a:solidFill>
              <a:latin typeface="Vijaya" pitchFamily="34" charset="0"/>
              <a:cs typeface="Vijaya" pitchFamily="34" charset="0"/>
            </a:endParaRPr>
          </a:p>
          <a:p>
            <a:pPr marL="0" indent="0">
              <a:spcBef>
                <a:spcPts val="1800"/>
              </a:spcBef>
              <a:buNone/>
            </a:pPr>
            <a:r>
              <a:rPr lang="es-ES" sz="1600" dirty="0" smtClean="0">
                <a:solidFill>
                  <a:schemeClr val="accent6">
                    <a:lumMod val="75000"/>
                  </a:schemeClr>
                </a:solidFill>
                <a:latin typeface="Vijaya" pitchFamily="34" charset="0"/>
                <a:cs typeface="Vijaya" pitchFamily="34" charset="0"/>
              </a:rPr>
              <a:t>Perspectiva </a:t>
            </a:r>
            <a:r>
              <a:rPr lang="es-ES" sz="1600" u="sng" dirty="0" smtClean="0">
                <a:solidFill>
                  <a:schemeClr val="accent6">
                    <a:lumMod val="75000"/>
                  </a:schemeClr>
                </a:solidFill>
                <a:latin typeface="Vijaya" pitchFamily="34" charset="0"/>
                <a:cs typeface="Vijaya" pitchFamily="34" charset="0"/>
              </a:rPr>
              <a:t>ecológica</a:t>
            </a:r>
            <a:r>
              <a:rPr lang="es-ES" sz="1600" dirty="0" smtClean="0">
                <a:solidFill>
                  <a:schemeClr val="accent6">
                    <a:lumMod val="75000"/>
                  </a:schemeClr>
                </a:solidFill>
                <a:latin typeface="Vijaya" pitchFamily="34" charset="0"/>
                <a:cs typeface="Vijaya" pitchFamily="34" charset="0"/>
              </a:rPr>
              <a:t>. Perspectiva </a:t>
            </a:r>
            <a:r>
              <a:rPr lang="es-ES" sz="1600" u="sng" dirty="0" smtClean="0">
                <a:solidFill>
                  <a:schemeClr val="accent6">
                    <a:lumMod val="75000"/>
                  </a:schemeClr>
                </a:solidFill>
                <a:latin typeface="Vijaya" pitchFamily="34" charset="0"/>
                <a:cs typeface="Vijaya" pitchFamily="34" charset="0"/>
              </a:rPr>
              <a:t>ética</a:t>
            </a:r>
            <a:r>
              <a:rPr lang="es-ES" sz="1600" dirty="0" smtClean="0">
                <a:solidFill>
                  <a:schemeClr val="accent6">
                    <a:lumMod val="75000"/>
                  </a:schemeClr>
                </a:solidFill>
                <a:latin typeface="Vijaya" pitchFamily="34" charset="0"/>
                <a:cs typeface="Vijaya" pitchFamily="34" charset="0"/>
              </a:rPr>
              <a:t> y perspectiva </a:t>
            </a:r>
            <a:r>
              <a:rPr lang="es-ES" sz="1600" u="sng" dirty="0" smtClean="0">
                <a:solidFill>
                  <a:schemeClr val="accent6">
                    <a:lumMod val="75000"/>
                  </a:schemeClr>
                </a:solidFill>
                <a:latin typeface="Vijaya" pitchFamily="34" charset="0"/>
                <a:cs typeface="Vijaya" pitchFamily="34" charset="0"/>
              </a:rPr>
              <a:t>estética.</a:t>
            </a:r>
            <a:endParaRPr lang="es-ES" sz="1600" dirty="0" smtClean="0">
              <a:solidFill>
                <a:schemeClr val="accent6">
                  <a:lumMod val="75000"/>
                </a:schemeClr>
              </a:solidFill>
              <a:latin typeface="Vijaya" pitchFamily="34" charset="0"/>
              <a:cs typeface="Vijaya" pitchFamily="34" charset="0"/>
            </a:endParaRPr>
          </a:p>
          <a:p>
            <a:pPr marL="0" indent="0">
              <a:spcBef>
                <a:spcPts val="1800"/>
              </a:spcBef>
              <a:buNone/>
            </a:pPr>
            <a:r>
              <a:rPr lang="es-ES" sz="1600" dirty="0" smtClean="0">
                <a:solidFill>
                  <a:schemeClr val="accent6">
                    <a:lumMod val="75000"/>
                  </a:schemeClr>
                </a:solidFill>
                <a:latin typeface="Vijaya" pitchFamily="34" charset="0"/>
                <a:cs typeface="Vijaya" pitchFamily="34" charset="0"/>
              </a:rPr>
              <a:t>Enfoques de evaluación: </a:t>
            </a:r>
            <a:r>
              <a:rPr lang="es-ES" sz="1600" u="sng" dirty="0" smtClean="0">
                <a:solidFill>
                  <a:schemeClr val="accent6">
                    <a:lumMod val="75000"/>
                  </a:schemeClr>
                </a:solidFill>
                <a:latin typeface="Vijaya" pitchFamily="34" charset="0"/>
                <a:cs typeface="Vijaya" pitchFamily="34" charset="0"/>
              </a:rPr>
              <a:t>Naturaleza salvaje </a:t>
            </a:r>
            <a:r>
              <a:rPr lang="es-ES" sz="1600" dirty="0" smtClean="0">
                <a:solidFill>
                  <a:schemeClr val="accent6">
                    <a:lumMod val="75000"/>
                  </a:schemeClr>
                </a:solidFill>
                <a:latin typeface="Vijaya" pitchFamily="34" charset="0"/>
                <a:cs typeface="Vijaya" pitchFamily="34" charset="0"/>
              </a:rPr>
              <a:t>(típico de la perspectiva ecológica). </a:t>
            </a:r>
            <a:r>
              <a:rPr lang="es-ES" sz="1600" u="sng" dirty="0" smtClean="0">
                <a:solidFill>
                  <a:schemeClr val="accent6">
                    <a:lumMod val="75000"/>
                  </a:schemeClr>
                </a:solidFill>
                <a:latin typeface="Vijaya" pitchFamily="34" charset="0"/>
                <a:cs typeface="Vijaya" pitchFamily="34" charset="0"/>
              </a:rPr>
              <a:t>Arcádico</a:t>
            </a:r>
            <a:r>
              <a:rPr lang="es-ES" sz="1600" dirty="0" smtClean="0">
                <a:solidFill>
                  <a:schemeClr val="accent6">
                    <a:lumMod val="75000"/>
                  </a:schemeClr>
                </a:solidFill>
                <a:latin typeface="Vijaya" pitchFamily="34" charset="0"/>
                <a:cs typeface="Vijaya" pitchFamily="34" charset="0"/>
              </a:rPr>
              <a:t> (usos ancestrales o histórico, </a:t>
            </a:r>
            <a:r>
              <a:rPr lang="es-ES" sz="1600" i="1" dirty="0" smtClean="0">
                <a:solidFill>
                  <a:schemeClr val="accent6">
                    <a:lumMod val="75000"/>
                  </a:schemeClr>
                </a:solidFill>
                <a:latin typeface="Vijaya" pitchFamily="34" charset="0"/>
                <a:cs typeface="Vijaya" pitchFamily="34" charset="0"/>
              </a:rPr>
              <a:t>dehesas</a:t>
            </a:r>
            <a:r>
              <a:rPr lang="es-ES" sz="1600" dirty="0" smtClean="0">
                <a:solidFill>
                  <a:schemeClr val="accent6">
                    <a:lumMod val="75000"/>
                  </a:schemeClr>
                </a:solidFill>
                <a:latin typeface="Vijaya" pitchFamily="34" charset="0"/>
                <a:cs typeface="Vijaya" pitchFamily="34" charset="0"/>
              </a:rPr>
              <a:t>), </a:t>
            </a:r>
            <a:r>
              <a:rPr lang="es-ES" sz="1600" u="sng" dirty="0" smtClean="0">
                <a:solidFill>
                  <a:schemeClr val="accent6">
                    <a:lumMod val="75000"/>
                  </a:schemeClr>
                </a:solidFill>
                <a:latin typeface="Vijaya" pitchFamily="34" charset="0"/>
                <a:cs typeface="Vijaya" pitchFamily="34" charset="0"/>
              </a:rPr>
              <a:t>Funcional</a:t>
            </a:r>
            <a:r>
              <a:rPr lang="es-ES" sz="1600" dirty="0" smtClean="0">
                <a:solidFill>
                  <a:schemeClr val="accent6">
                    <a:lumMod val="75000"/>
                  </a:schemeClr>
                </a:solidFill>
                <a:latin typeface="Vijaya" pitchFamily="34" charset="0"/>
                <a:cs typeface="Vijaya" pitchFamily="34" charset="0"/>
              </a:rPr>
              <a:t> (cultivos tradicionales, razas de ganado, etc. Antropocéntrico!) </a:t>
            </a:r>
          </a:p>
          <a:p>
            <a:pPr marL="285750" indent="-285750">
              <a:spcBef>
                <a:spcPts val="1800"/>
              </a:spcBef>
              <a:buFont typeface="Wingdings" panose="05000000000000000000" pitchFamily="2" charset="2"/>
              <a:buChar char="ü"/>
            </a:pPr>
            <a:endParaRPr lang="en-GB" sz="16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600" dirty="0" smtClean="0">
              <a:solidFill>
                <a:schemeClr val="accent6">
                  <a:lumMod val="75000"/>
                </a:schemeClr>
              </a:solidFill>
              <a:latin typeface="Vijaya" pitchFamily="34" charset="0"/>
              <a:cs typeface="Vijaya" pitchFamily="34" charset="0"/>
            </a:endParaRPr>
          </a:p>
        </p:txBody>
      </p:sp>
      <p:sp>
        <p:nvSpPr>
          <p:cNvPr id="5"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1292098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01478" y="1554161"/>
            <a:ext cx="7790121" cy="5059703"/>
          </a:xfrm>
        </p:spPr>
        <p:txBody>
          <a:bodyPr vert="horz" lIns="91440" tIns="45720" rIns="91440" bIns="45720" rtlCol="0">
            <a:noAutofit/>
          </a:bodyPr>
          <a:lstStyle/>
          <a:p>
            <a:pPr marL="0" indent="0">
              <a:spcBef>
                <a:spcPts val="1800"/>
              </a:spcBef>
              <a:buNone/>
            </a:pPr>
            <a:r>
              <a:rPr lang="en-GB" sz="1600" b="1" dirty="0" smtClean="0">
                <a:solidFill>
                  <a:schemeClr val="accent6">
                    <a:lumMod val="75000"/>
                  </a:schemeClr>
                </a:solidFill>
                <a:latin typeface="Vijaya" pitchFamily="34" charset="0"/>
                <a:cs typeface="Vijaya" pitchFamily="34" charset="0"/>
              </a:rPr>
              <a:t>7.1. </a:t>
            </a:r>
            <a:r>
              <a:rPr lang="en-GB" sz="1600" b="1" dirty="0" err="1" smtClean="0">
                <a:solidFill>
                  <a:schemeClr val="accent6">
                    <a:lumMod val="75000"/>
                  </a:schemeClr>
                </a:solidFill>
                <a:latin typeface="Vijaya" pitchFamily="34" charset="0"/>
                <a:cs typeface="Vijaya" pitchFamily="34" charset="0"/>
              </a:rPr>
              <a:t>Introducción</a:t>
            </a:r>
            <a:r>
              <a:rPr lang="en-GB" sz="16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a:t>
            </a:r>
            <a:r>
              <a:rPr lang="en-GB" sz="1800" b="1" dirty="0">
                <a:solidFill>
                  <a:schemeClr val="accent6">
                    <a:lumMod val="75000"/>
                  </a:schemeClr>
                </a:solidFill>
                <a:latin typeface="Vijaya" pitchFamily="34" charset="0"/>
                <a:cs typeface="Vijaya" pitchFamily="34" charset="0"/>
              </a:rPr>
              <a:t>Keller, 1986:</a:t>
            </a:r>
          </a:p>
          <a:p>
            <a:pPr marL="285750" indent="-285750">
              <a:spcBef>
                <a:spcPts val="1800"/>
              </a:spcBef>
              <a:buFont typeface="Wingdings" panose="05000000000000000000" pitchFamily="2" charset="2"/>
              <a:buChar char="ü"/>
            </a:pPr>
            <a:r>
              <a:rPr lang="es-ES" sz="1200" dirty="0">
                <a:solidFill>
                  <a:schemeClr val="accent6">
                    <a:lumMod val="75000"/>
                  </a:schemeClr>
                </a:solidFill>
                <a:latin typeface="Vijaya" pitchFamily="34" charset="0"/>
                <a:cs typeface="Vijaya" pitchFamily="34" charset="0"/>
              </a:rPr>
              <a:t>Valores de </a:t>
            </a:r>
            <a:r>
              <a:rPr lang="es-ES" sz="1200" u="sng" dirty="0">
                <a:solidFill>
                  <a:schemeClr val="accent6">
                    <a:lumMod val="75000"/>
                  </a:schemeClr>
                </a:solidFill>
                <a:latin typeface="Vijaya" pitchFamily="34" charset="0"/>
                <a:cs typeface="Vijaya" pitchFamily="34" charset="0"/>
              </a:rPr>
              <a:t>recreación naturalistas </a:t>
            </a:r>
            <a:r>
              <a:rPr lang="es-ES" sz="1200" dirty="0">
                <a:solidFill>
                  <a:schemeClr val="accent6">
                    <a:lumMod val="75000"/>
                  </a:schemeClr>
                </a:solidFill>
                <a:latin typeface="Vijaya" pitchFamily="34" charset="0"/>
                <a:cs typeface="Vijaya" pitchFamily="34" charset="0"/>
              </a:rPr>
              <a:t>y al </a:t>
            </a:r>
            <a:r>
              <a:rPr lang="es-ES" sz="1200" u="sng" dirty="0">
                <a:solidFill>
                  <a:schemeClr val="accent6">
                    <a:lumMod val="75000"/>
                  </a:schemeClr>
                </a:solidFill>
                <a:latin typeface="Vijaya" pitchFamily="34" charset="0"/>
                <a:cs typeface="Vijaya" pitchFamily="34" charset="0"/>
              </a:rPr>
              <a:t>aire libre </a:t>
            </a:r>
            <a:r>
              <a:rPr lang="es-ES" sz="1200" dirty="0">
                <a:solidFill>
                  <a:schemeClr val="accent6">
                    <a:lumMod val="75000"/>
                  </a:schemeClr>
                </a:solidFill>
                <a:latin typeface="Vijaya" pitchFamily="34" charset="0"/>
                <a:cs typeface="Vijaya" pitchFamily="34" charset="0"/>
              </a:rPr>
              <a:t>que se relacionan con disfrute del contacto directo con la vida silvestre.</a:t>
            </a:r>
          </a:p>
          <a:p>
            <a:pPr marL="285750" indent="-285750">
              <a:spcBef>
                <a:spcPts val="1800"/>
              </a:spcBef>
              <a:buFont typeface="Wingdings" panose="05000000000000000000" pitchFamily="2" charset="2"/>
              <a:buChar char="ü"/>
            </a:pPr>
            <a:r>
              <a:rPr lang="es-ES" sz="1200" dirty="0">
                <a:solidFill>
                  <a:schemeClr val="accent6">
                    <a:lumMod val="75000"/>
                  </a:schemeClr>
                </a:solidFill>
                <a:latin typeface="Vijaya" pitchFamily="34" charset="0"/>
                <a:cs typeface="Vijaya" pitchFamily="34" charset="0"/>
              </a:rPr>
              <a:t>Valores ecológicos asociados con la </a:t>
            </a:r>
            <a:r>
              <a:rPr lang="es-ES" sz="1200" u="sng" dirty="0">
                <a:solidFill>
                  <a:schemeClr val="accent6">
                    <a:lumMod val="75000"/>
                  </a:schemeClr>
                </a:solidFill>
                <a:latin typeface="Vijaya" pitchFamily="34" charset="0"/>
                <a:cs typeface="Vijaya" pitchFamily="34" charset="0"/>
              </a:rPr>
              <a:t>importancia</a:t>
            </a:r>
            <a:r>
              <a:rPr lang="es-ES" sz="1200" dirty="0">
                <a:solidFill>
                  <a:schemeClr val="accent6">
                    <a:lumMod val="75000"/>
                  </a:schemeClr>
                </a:solidFill>
                <a:latin typeface="Vijaya" pitchFamily="34" charset="0"/>
                <a:cs typeface="Vijaya" pitchFamily="34" charset="0"/>
              </a:rPr>
              <a:t> de una especie </a:t>
            </a:r>
            <a:r>
              <a:rPr lang="es-ES" sz="1200" dirty="0" smtClean="0">
                <a:solidFill>
                  <a:schemeClr val="accent6">
                    <a:lumMod val="75000"/>
                  </a:schemeClr>
                </a:solidFill>
                <a:latin typeface="Vijaya" pitchFamily="34" charset="0"/>
                <a:cs typeface="Vijaya" pitchFamily="34" charset="0"/>
              </a:rPr>
              <a:t>de flora </a:t>
            </a:r>
            <a:r>
              <a:rPr lang="es-ES" sz="1200" dirty="0">
                <a:solidFill>
                  <a:schemeClr val="accent6">
                    <a:lumMod val="75000"/>
                  </a:schemeClr>
                </a:solidFill>
                <a:latin typeface="Vijaya" pitchFamily="34" charset="0"/>
                <a:cs typeface="Vijaya" pitchFamily="34" charset="0"/>
              </a:rPr>
              <a:t>y fauna y para el mantenimiento de los </a:t>
            </a:r>
            <a:r>
              <a:rPr lang="es-ES" sz="1200" u="sng" dirty="0">
                <a:solidFill>
                  <a:schemeClr val="accent6">
                    <a:lumMod val="75000"/>
                  </a:schemeClr>
                </a:solidFill>
                <a:latin typeface="Vijaya" pitchFamily="34" charset="0"/>
                <a:cs typeface="Vijaya" pitchFamily="34" charset="0"/>
              </a:rPr>
              <a:t>procesos </a:t>
            </a:r>
            <a:r>
              <a:rPr lang="es-ES" sz="1200" u="sng" dirty="0" smtClean="0">
                <a:solidFill>
                  <a:schemeClr val="accent6">
                    <a:lumMod val="75000"/>
                  </a:schemeClr>
                </a:solidFill>
                <a:latin typeface="Vijaya" pitchFamily="34" charset="0"/>
                <a:cs typeface="Vijaya" pitchFamily="34" charset="0"/>
              </a:rPr>
              <a:t>ecológicos</a:t>
            </a:r>
            <a:r>
              <a:rPr lang="es-ES" sz="1200" dirty="0" smtClean="0">
                <a:solidFill>
                  <a:schemeClr val="accent6">
                    <a:lumMod val="75000"/>
                  </a:schemeClr>
                </a:solidFill>
                <a:latin typeface="Vijaya" pitchFamily="34" charset="0"/>
                <a:cs typeface="Vijaya" pitchFamily="34" charset="0"/>
              </a:rPr>
              <a:t>.</a:t>
            </a:r>
            <a:endParaRPr lang="es-ES" sz="1200" dirty="0">
              <a:solidFill>
                <a:schemeClr val="accent6">
                  <a:lumMod val="75000"/>
                </a:schemeClr>
              </a:solidFill>
              <a:latin typeface="Vijaya" pitchFamily="34" charset="0"/>
              <a:cs typeface="Vijaya" pitchFamily="34" charset="0"/>
            </a:endParaRPr>
          </a:p>
          <a:p>
            <a:pPr marL="285750" indent="-285750">
              <a:spcBef>
                <a:spcPts val="1800"/>
              </a:spcBef>
              <a:buFont typeface="Wingdings" panose="05000000000000000000" pitchFamily="2" charset="2"/>
              <a:buChar char="ü"/>
            </a:pPr>
            <a:r>
              <a:rPr lang="es-ES" sz="1200" dirty="0" smtClean="0">
                <a:solidFill>
                  <a:schemeClr val="accent6">
                    <a:lumMod val="75000"/>
                  </a:schemeClr>
                </a:solidFill>
                <a:latin typeface="Vijaya" pitchFamily="34" charset="0"/>
                <a:cs typeface="Vijaya" pitchFamily="34" charset="0"/>
              </a:rPr>
              <a:t>Los valores </a:t>
            </a:r>
            <a:r>
              <a:rPr lang="es-ES" sz="1200" u="sng" dirty="0" smtClean="0">
                <a:solidFill>
                  <a:schemeClr val="accent6">
                    <a:lumMod val="75000"/>
                  </a:schemeClr>
                </a:solidFill>
                <a:latin typeface="Vijaya" pitchFamily="34" charset="0"/>
                <a:cs typeface="Vijaya" pitchFamily="34" charset="0"/>
              </a:rPr>
              <a:t>morales</a:t>
            </a:r>
            <a:r>
              <a:rPr lang="es-ES" sz="1200" dirty="0" smtClean="0">
                <a:solidFill>
                  <a:schemeClr val="accent6">
                    <a:lumMod val="75000"/>
                  </a:schemeClr>
                </a:solidFill>
                <a:latin typeface="Vijaya" pitchFamily="34" charset="0"/>
                <a:cs typeface="Vijaya" pitchFamily="34" charset="0"/>
              </a:rPr>
              <a:t> o </a:t>
            </a:r>
            <a:r>
              <a:rPr lang="es-ES" sz="1200" u="sng" dirty="0" smtClean="0">
                <a:solidFill>
                  <a:schemeClr val="accent6">
                    <a:lumMod val="75000"/>
                  </a:schemeClr>
                </a:solidFill>
                <a:latin typeface="Vijaya" pitchFamily="34" charset="0"/>
                <a:cs typeface="Vijaya" pitchFamily="34" charset="0"/>
              </a:rPr>
              <a:t>existenciales</a:t>
            </a:r>
            <a:r>
              <a:rPr lang="es-ES" sz="1200" dirty="0" smtClean="0">
                <a:solidFill>
                  <a:schemeClr val="accent6">
                    <a:lumMod val="75000"/>
                  </a:schemeClr>
                </a:solidFill>
                <a:latin typeface="Vijaya" pitchFamily="34" charset="0"/>
                <a:cs typeface="Vijaya" pitchFamily="34" charset="0"/>
              </a:rPr>
              <a:t> asociados con los derechos inherentes o importancia espiritual de la especie.</a:t>
            </a:r>
            <a:endParaRPr lang="es-ES" sz="1200" dirty="0">
              <a:solidFill>
                <a:schemeClr val="accent6">
                  <a:lumMod val="75000"/>
                </a:schemeClr>
              </a:solidFill>
              <a:latin typeface="Vijaya" pitchFamily="34" charset="0"/>
              <a:cs typeface="Vijaya" pitchFamily="34" charset="0"/>
            </a:endParaRPr>
          </a:p>
          <a:p>
            <a:pPr marL="285750" indent="-285750">
              <a:spcBef>
                <a:spcPts val="1800"/>
              </a:spcBef>
              <a:buFont typeface="Wingdings" panose="05000000000000000000" pitchFamily="2" charset="2"/>
              <a:buChar char="ü"/>
            </a:pPr>
            <a:r>
              <a:rPr lang="es-ES" sz="1200" dirty="0">
                <a:solidFill>
                  <a:schemeClr val="accent6">
                    <a:lumMod val="75000"/>
                  </a:schemeClr>
                </a:solidFill>
                <a:latin typeface="Vijaya" pitchFamily="34" charset="0"/>
                <a:cs typeface="Vijaya" pitchFamily="34" charset="0"/>
              </a:rPr>
              <a:t>Valores </a:t>
            </a:r>
            <a:r>
              <a:rPr lang="es-ES" sz="1200" u="sng" dirty="0">
                <a:solidFill>
                  <a:schemeClr val="accent6">
                    <a:lumMod val="75000"/>
                  </a:schemeClr>
                </a:solidFill>
                <a:latin typeface="Vijaya" pitchFamily="34" charset="0"/>
                <a:cs typeface="Vijaya" pitchFamily="34" charset="0"/>
              </a:rPr>
              <a:t>científicos</a:t>
            </a:r>
            <a:r>
              <a:rPr lang="es-ES" sz="1200" dirty="0">
                <a:solidFill>
                  <a:schemeClr val="accent6">
                    <a:lumMod val="75000"/>
                  </a:schemeClr>
                </a:solidFill>
                <a:latin typeface="Vijaya" pitchFamily="34" charset="0"/>
                <a:cs typeface="Vijaya" pitchFamily="34" charset="0"/>
              </a:rPr>
              <a:t>: </a:t>
            </a:r>
            <a:r>
              <a:rPr lang="es-ES" sz="1200" dirty="0" smtClean="0">
                <a:solidFill>
                  <a:schemeClr val="accent6">
                    <a:lumMod val="75000"/>
                  </a:schemeClr>
                </a:solidFill>
                <a:latin typeface="Vijaya" pitchFamily="34" charset="0"/>
                <a:cs typeface="Vijaya" pitchFamily="34" charset="0"/>
              </a:rPr>
              <a:t>valores reales </a:t>
            </a:r>
            <a:r>
              <a:rPr lang="es-ES" sz="1200" dirty="0">
                <a:solidFill>
                  <a:schemeClr val="accent6">
                    <a:lumMod val="75000"/>
                  </a:schemeClr>
                </a:solidFill>
                <a:latin typeface="Vijaya" pitchFamily="34" charset="0"/>
                <a:cs typeface="Vijaya" pitchFamily="34" charset="0"/>
              </a:rPr>
              <a:t>o </a:t>
            </a:r>
            <a:r>
              <a:rPr lang="es-ES" sz="1200" dirty="0" smtClean="0">
                <a:solidFill>
                  <a:schemeClr val="accent6">
                    <a:lumMod val="75000"/>
                  </a:schemeClr>
                </a:solidFill>
                <a:latin typeface="Vijaya" pitchFamily="34" charset="0"/>
                <a:cs typeface="Vijaya" pitchFamily="34" charset="0"/>
              </a:rPr>
              <a:t> </a:t>
            </a:r>
            <a:r>
              <a:rPr lang="es-ES" sz="1200" dirty="0">
                <a:solidFill>
                  <a:schemeClr val="accent6">
                    <a:lumMod val="75000"/>
                  </a:schemeClr>
                </a:solidFill>
                <a:latin typeface="Vijaya" pitchFamily="34" charset="0"/>
                <a:cs typeface="Vijaya" pitchFamily="34" charset="0"/>
              </a:rPr>
              <a:t>potenciales asociados con la contribución de una especie a mejorar el conocimiento y la comprensión del mundo </a:t>
            </a:r>
            <a:r>
              <a:rPr lang="es-ES" sz="1200" dirty="0" smtClean="0">
                <a:solidFill>
                  <a:schemeClr val="accent6">
                    <a:lumMod val="75000"/>
                  </a:schemeClr>
                </a:solidFill>
                <a:latin typeface="Vijaya" pitchFamily="34" charset="0"/>
                <a:cs typeface="Vijaya" pitchFamily="34" charset="0"/>
              </a:rPr>
              <a:t>natural.</a:t>
            </a:r>
            <a:endParaRPr lang="es-ES" sz="1200" dirty="0">
              <a:solidFill>
                <a:schemeClr val="accent6">
                  <a:lumMod val="75000"/>
                </a:schemeClr>
              </a:solidFill>
              <a:latin typeface="Vijaya" pitchFamily="34" charset="0"/>
              <a:cs typeface="Vijaya" pitchFamily="34" charset="0"/>
            </a:endParaRPr>
          </a:p>
          <a:p>
            <a:pPr marL="285750" indent="-285750">
              <a:spcBef>
                <a:spcPts val="1800"/>
              </a:spcBef>
              <a:buFont typeface="Wingdings" panose="05000000000000000000" pitchFamily="2" charset="2"/>
              <a:buChar char="ü"/>
            </a:pPr>
            <a:r>
              <a:rPr lang="es-ES" sz="1200" dirty="0">
                <a:solidFill>
                  <a:schemeClr val="accent6">
                    <a:lumMod val="75000"/>
                  </a:schemeClr>
                </a:solidFill>
                <a:latin typeface="Vijaya" pitchFamily="34" charset="0"/>
                <a:cs typeface="Vijaya" pitchFamily="34" charset="0"/>
              </a:rPr>
              <a:t>Los valores </a:t>
            </a:r>
            <a:r>
              <a:rPr lang="es-ES" sz="1200" u="sng" dirty="0">
                <a:solidFill>
                  <a:schemeClr val="accent6">
                    <a:lumMod val="75000"/>
                  </a:schemeClr>
                </a:solidFill>
                <a:latin typeface="Vijaya" pitchFamily="34" charset="0"/>
                <a:cs typeface="Vijaya" pitchFamily="34" charset="0"/>
              </a:rPr>
              <a:t>estéticos</a:t>
            </a:r>
            <a:r>
              <a:rPr lang="es-ES" sz="1200" dirty="0">
                <a:solidFill>
                  <a:schemeClr val="accent6">
                    <a:lumMod val="75000"/>
                  </a:schemeClr>
                </a:solidFill>
                <a:latin typeface="Vijaya" pitchFamily="34" charset="0"/>
                <a:cs typeface="Vijaya" pitchFamily="34" charset="0"/>
              </a:rPr>
              <a:t> asociados con la posesión de la belleza u otras cualidades admiradas por los seres humanos de una especie.</a:t>
            </a:r>
          </a:p>
          <a:p>
            <a:pPr marL="285750" indent="-285750">
              <a:spcBef>
                <a:spcPts val="1800"/>
              </a:spcBef>
              <a:buFont typeface="Wingdings" panose="05000000000000000000" pitchFamily="2" charset="2"/>
              <a:buChar char="ü"/>
            </a:pPr>
            <a:r>
              <a:rPr lang="es-ES" sz="1200" dirty="0">
                <a:solidFill>
                  <a:schemeClr val="accent6">
                    <a:lumMod val="75000"/>
                  </a:schemeClr>
                </a:solidFill>
                <a:latin typeface="Vijaya" pitchFamily="34" charset="0"/>
                <a:cs typeface="Vijaya" pitchFamily="34" charset="0"/>
              </a:rPr>
              <a:t>Valores </a:t>
            </a:r>
            <a:r>
              <a:rPr lang="es-ES" sz="1200" u="sng" dirty="0">
                <a:solidFill>
                  <a:schemeClr val="accent6">
                    <a:lumMod val="75000"/>
                  </a:schemeClr>
                </a:solidFill>
                <a:latin typeface="Vijaya" pitchFamily="34" charset="0"/>
                <a:cs typeface="Vijaya" pitchFamily="34" charset="0"/>
              </a:rPr>
              <a:t>utilitarios</a:t>
            </a:r>
            <a:r>
              <a:rPr lang="es-ES" sz="1200" dirty="0">
                <a:solidFill>
                  <a:schemeClr val="accent6">
                    <a:lumMod val="75000"/>
                  </a:schemeClr>
                </a:solidFill>
                <a:latin typeface="Vijaya" pitchFamily="34" charset="0"/>
                <a:cs typeface="Vijaya" pitchFamily="34" charset="0"/>
              </a:rPr>
              <a:t> asociados con especies como fuentes de beneficio o el uso de materiales.</a:t>
            </a:r>
          </a:p>
          <a:p>
            <a:pPr marL="285750" indent="-285750">
              <a:spcBef>
                <a:spcPts val="1800"/>
              </a:spcBef>
              <a:buFont typeface="Wingdings" panose="05000000000000000000" pitchFamily="2" charset="2"/>
              <a:buChar char="ü"/>
            </a:pPr>
            <a:r>
              <a:rPr lang="es-ES" sz="1200" dirty="0">
                <a:solidFill>
                  <a:schemeClr val="accent6">
                    <a:lumMod val="75000"/>
                  </a:schemeClr>
                </a:solidFill>
                <a:latin typeface="Vijaya" pitchFamily="34" charset="0"/>
                <a:cs typeface="Vijaya" pitchFamily="34" charset="0"/>
              </a:rPr>
              <a:t>Los valores </a:t>
            </a:r>
            <a:r>
              <a:rPr lang="es-ES" sz="1200" u="sng" dirty="0">
                <a:solidFill>
                  <a:schemeClr val="accent6">
                    <a:lumMod val="75000"/>
                  </a:schemeClr>
                </a:solidFill>
                <a:latin typeface="Vijaya" pitchFamily="34" charset="0"/>
                <a:cs typeface="Vijaya" pitchFamily="34" charset="0"/>
              </a:rPr>
              <a:t>culturales</a:t>
            </a:r>
            <a:r>
              <a:rPr lang="es-ES" sz="1200" dirty="0">
                <a:solidFill>
                  <a:schemeClr val="accent6">
                    <a:lumMod val="75000"/>
                  </a:schemeClr>
                </a:solidFill>
                <a:latin typeface="Vijaya" pitchFamily="34" charset="0"/>
                <a:cs typeface="Vijaya" pitchFamily="34" charset="0"/>
              </a:rPr>
              <a:t>, </a:t>
            </a:r>
            <a:r>
              <a:rPr lang="es-ES" sz="1200" u="sng" dirty="0">
                <a:solidFill>
                  <a:schemeClr val="accent6">
                    <a:lumMod val="75000"/>
                  </a:schemeClr>
                </a:solidFill>
                <a:latin typeface="Vijaya" pitchFamily="34" charset="0"/>
                <a:cs typeface="Vijaya" pitchFamily="34" charset="0"/>
              </a:rPr>
              <a:t>simbólicos</a:t>
            </a:r>
            <a:r>
              <a:rPr lang="es-ES" sz="1200" dirty="0">
                <a:solidFill>
                  <a:schemeClr val="accent6">
                    <a:lumMod val="75000"/>
                  </a:schemeClr>
                </a:solidFill>
                <a:latin typeface="Vijaya" pitchFamily="34" charset="0"/>
                <a:cs typeface="Vijaya" pitchFamily="34" charset="0"/>
              </a:rPr>
              <a:t> o </a:t>
            </a:r>
            <a:r>
              <a:rPr lang="es-ES" sz="1200" u="sng" dirty="0">
                <a:solidFill>
                  <a:schemeClr val="accent6">
                    <a:lumMod val="75000"/>
                  </a:schemeClr>
                </a:solidFill>
                <a:latin typeface="Vijaya" pitchFamily="34" charset="0"/>
                <a:cs typeface="Vijaya" pitchFamily="34" charset="0"/>
              </a:rPr>
              <a:t>históricos</a:t>
            </a:r>
            <a:r>
              <a:rPr lang="es-ES" sz="1200" dirty="0">
                <a:solidFill>
                  <a:schemeClr val="accent6">
                    <a:lumMod val="75000"/>
                  </a:schemeClr>
                </a:solidFill>
                <a:latin typeface="Vijaya" pitchFamily="34" charset="0"/>
                <a:cs typeface="Vijaya" pitchFamily="34" charset="0"/>
              </a:rPr>
              <a:t>: los valores asociados con fuertes vínculos personales o culturales de los grupos culturales humanos a una </a:t>
            </a:r>
            <a:r>
              <a:rPr lang="es-ES" sz="1200" dirty="0" smtClean="0">
                <a:solidFill>
                  <a:schemeClr val="accent6">
                    <a:lumMod val="75000"/>
                  </a:schemeClr>
                </a:solidFill>
                <a:latin typeface="Vijaya" pitchFamily="34" charset="0"/>
                <a:cs typeface="Vijaya" pitchFamily="34" charset="0"/>
              </a:rPr>
              <a:t>determinada especie</a:t>
            </a:r>
            <a:r>
              <a:rPr lang="es-ES" sz="1200" dirty="0">
                <a:solidFill>
                  <a:schemeClr val="accent6">
                    <a:lumMod val="75000"/>
                  </a:schemeClr>
                </a:solidFill>
                <a:latin typeface="Vijaya" pitchFamily="34" charset="0"/>
                <a:cs typeface="Vijaya" pitchFamily="34" charset="0"/>
              </a:rPr>
              <a:t>, especialmente asociados con significados simbólicos y de identificación entre las especies y los seres humanos</a:t>
            </a:r>
            <a:r>
              <a:rPr lang="es-ES" sz="12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endParaRPr lang="en-GB" sz="1600" dirty="0" smtClean="0">
              <a:solidFill>
                <a:schemeClr val="accent6">
                  <a:lumMod val="75000"/>
                </a:schemeClr>
              </a:solidFill>
              <a:latin typeface="Vijaya" pitchFamily="34" charset="0"/>
              <a:cs typeface="Vijaya" pitchFamily="34" charset="0"/>
            </a:endParaRPr>
          </a:p>
          <a:p>
            <a:pPr marL="0" indent="0">
              <a:spcBef>
                <a:spcPts val="1800"/>
              </a:spcBef>
              <a:buNone/>
            </a:pPr>
            <a:endParaRPr lang="en-GB" sz="1600" dirty="0" smtClean="0">
              <a:solidFill>
                <a:schemeClr val="accent6">
                  <a:lumMod val="75000"/>
                </a:schemeClr>
              </a:solidFill>
              <a:latin typeface="Vijaya" pitchFamily="34" charset="0"/>
              <a:cs typeface="Vijaya" pitchFamily="34" charset="0"/>
            </a:endParaRPr>
          </a:p>
        </p:txBody>
      </p:sp>
      <p:sp>
        <p:nvSpPr>
          <p:cNvPr id="5"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4281942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7"/>
            <a:ext cx="7790121" cy="5104091"/>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Valores de </a:t>
            </a:r>
            <a:r>
              <a:rPr lang="es-ES" sz="1600" u="sng" dirty="0">
                <a:solidFill>
                  <a:schemeClr val="accent6">
                    <a:lumMod val="75000"/>
                  </a:schemeClr>
                </a:solidFill>
                <a:latin typeface="Vijaya" pitchFamily="34" charset="0"/>
                <a:cs typeface="Vijaya" pitchFamily="34" charset="0"/>
              </a:rPr>
              <a:t>recreación naturalistas </a:t>
            </a:r>
            <a:r>
              <a:rPr lang="es-ES" sz="1600" dirty="0">
                <a:solidFill>
                  <a:schemeClr val="accent6">
                    <a:lumMod val="75000"/>
                  </a:schemeClr>
                </a:solidFill>
                <a:latin typeface="Vijaya" pitchFamily="34" charset="0"/>
                <a:cs typeface="Vijaya" pitchFamily="34" charset="0"/>
              </a:rPr>
              <a:t>y al </a:t>
            </a:r>
            <a:r>
              <a:rPr lang="es-ES" sz="1600" u="sng" dirty="0">
                <a:solidFill>
                  <a:schemeClr val="accent6">
                    <a:lumMod val="75000"/>
                  </a:schemeClr>
                </a:solidFill>
                <a:latin typeface="Vijaya" pitchFamily="34" charset="0"/>
                <a:cs typeface="Vijaya" pitchFamily="34" charset="0"/>
              </a:rPr>
              <a:t>aire libre </a:t>
            </a:r>
            <a:r>
              <a:rPr lang="es-ES" sz="1600" dirty="0">
                <a:solidFill>
                  <a:schemeClr val="accent6">
                    <a:lumMod val="75000"/>
                  </a:schemeClr>
                </a:solidFill>
                <a:latin typeface="Vijaya" pitchFamily="34" charset="0"/>
                <a:cs typeface="Vijaya" pitchFamily="34" charset="0"/>
              </a:rPr>
              <a:t>que se relacionan con disfrute del contacto directo con la vida silvestre</a:t>
            </a:r>
            <a:r>
              <a:rPr lang="en-GB" sz="1600"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288" y="2805344"/>
            <a:ext cx="4768689" cy="2938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9389" y="3288716"/>
            <a:ext cx="5577057" cy="3436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5 CuadroTexto"/>
          <p:cNvSpPr txBox="1"/>
          <p:nvPr/>
        </p:nvSpPr>
        <p:spPr>
          <a:xfrm>
            <a:off x="5202308" y="2805344"/>
            <a:ext cx="3710866" cy="369332"/>
          </a:xfrm>
          <a:prstGeom prst="rect">
            <a:avLst/>
          </a:prstGeom>
          <a:noFill/>
        </p:spPr>
        <p:txBody>
          <a:bodyPr wrap="square" rtlCol="0">
            <a:spAutoFit/>
          </a:bodyPr>
          <a:lstStyle/>
          <a:p>
            <a:r>
              <a:rPr lang="es-ES" dirty="0" smtClean="0"/>
              <a:t>Parque </a:t>
            </a:r>
            <a:r>
              <a:rPr lang="es-ES" dirty="0" err="1" smtClean="0"/>
              <a:t>Moret</a:t>
            </a:r>
            <a:r>
              <a:rPr lang="es-ES" dirty="0" smtClean="0"/>
              <a:t> (Aula de la Naturaleza)</a:t>
            </a:r>
            <a:endParaRPr lang="es-ES" dirty="0"/>
          </a:p>
        </p:txBody>
      </p:sp>
      <p:sp>
        <p:nvSpPr>
          <p:cNvPr id="8"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738460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8"/>
            <a:ext cx="7790121" cy="1863742"/>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Valores ecológicos asociados con la </a:t>
            </a:r>
            <a:r>
              <a:rPr lang="es-ES" sz="1600" u="sng" dirty="0">
                <a:solidFill>
                  <a:schemeClr val="accent6">
                    <a:lumMod val="75000"/>
                  </a:schemeClr>
                </a:solidFill>
                <a:latin typeface="Vijaya" pitchFamily="34" charset="0"/>
                <a:cs typeface="Vijaya" pitchFamily="34" charset="0"/>
              </a:rPr>
              <a:t>importancia</a:t>
            </a:r>
            <a:r>
              <a:rPr lang="es-ES" sz="1600" dirty="0">
                <a:solidFill>
                  <a:schemeClr val="accent6">
                    <a:lumMod val="75000"/>
                  </a:schemeClr>
                </a:solidFill>
                <a:latin typeface="Vijaya" pitchFamily="34" charset="0"/>
                <a:cs typeface="Vijaya" pitchFamily="34" charset="0"/>
              </a:rPr>
              <a:t> de una especie de flora y fauna y para el mantenimiento de los </a:t>
            </a:r>
            <a:r>
              <a:rPr lang="es-ES" sz="1600" u="sng" dirty="0">
                <a:solidFill>
                  <a:schemeClr val="accent6">
                    <a:lumMod val="75000"/>
                  </a:schemeClr>
                </a:solidFill>
                <a:latin typeface="Vijaya" pitchFamily="34" charset="0"/>
                <a:cs typeface="Vijaya" pitchFamily="34" charset="0"/>
              </a:rPr>
              <a:t>procesos ecológicos</a:t>
            </a:r>
            <a:r>
              <a:rPr lang="en-GB" sz="1600"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2050" name="Picture 2" descr="http://imagens5.publico.pt/imagens.aspx/715015?tp=UH&amp;db=IMAGE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604" y="2931393"/>
            <a:ext cx="4478568" cy="2998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AutoShape 4" descr="data:image/jpeg;base64,/9j/4AAQSkZJRgABAQAAAQABAAD/2wCEAAkGBxQTEhUUExMWFhQXGRsaGBgXFxwfIBweHBofHyAeIB0gHCggGx8lHh0aITEiJSkrLi4uGh8zODMsNygtLiwBCgoKDg0OGxAQGzQkICQsLCwtLCwsLCwsLCwsLCwsLCwsLCwsLCwsLCwsLCwsLCwsLCwsLCwsLCwsLCwsLCwsLP/AABEIAKAA8AMBIgACEQEDEQH/xAAbAAADAQEBAQEAAAAAAAAAAAADBAUGAgEHAP/EAD0QAAIBAwMCBAUCBAUDAwUAAAECEQADIQQSMQVBEyJRYQYycYGRI6EUQlKxFWLB4fBy0fEzQ1MHJDSS0v/EABkBAAMBAQEAAAAAAAAAAAAAAAECAwQABf/EACYRAAICAgICAgICAwAAAAAAAAABAhEDIRIxE0EEIlFhMnFCobH/2gAMAwEAAhEDEQA/AIerssWZhnNEW3vSTlqAvU4ISaoajSAEbCZrw7NjGbVt4GeBNdjTsJbueI5o+nu4g1wVJlp47UjbF7PbejIzP2mnGsK+0FQZx7ilbU5JpmzdUe5NSbkcTxfbTXxbLBludz29vemr1qIie/70LrWk32wwI3KZGKPo7m9RuMEV0laOsX1qbwQv71jdNfXcJw8kYrbtbO+JxUQ9EtW5fO/dz2GavhnxWwIY6SNtyTJJyZFam/cXbz2qdo7ixIIJg5iu3Qtkke1QyblY8gt5cAgQKJacbYiZoSapZCmuhd2zjANCiEj1b2YApl3JWgBoO4d66LT7UrFU2DFtjx3r0qRg/ivwEeacUN725qk0HyHt3jH70rsJEA8UUnOePeubVyJoh5JglGefxzVRbJvqf/lQT/1r/wBxS9nSzmm9LbZIZcMMj606/RSEq0yXetqwyJH4NQrtx9NeY7i9h5Mnm2fT0IrcdS04ZfGUACYuL/S3r9DWT6uwF7T22nw7hee48sRP5rRhm23GiqVdDukt7gHBJBpm9ehYnmpXQ5sG7abG2XUHHlnIHrGKdvAz5hGO/wC1SnD7UN/EGbQjArx7E85BoltJOPvRNBqLPi7bl+2kHiRP/mjFOtB7Id29b0+qCXl3i9bUqsxtYMR++KfvJFlWjz5KyZgEjj7VA0ug/ierwpZrVthcZjmFTPPpWr0un3bSY4gn68VpzxSSXuhaM5pNEoDSJbtTHR7T72Jn7iu94BMGY9qPYcAFvWlt+yLYdrbdyaDatsJniinU+1HsiRNI3QEwCo23GKatztwPNSeudmGKd6fciKV7VnNhk048M58xxUXTW2Vyjcg1V6gHCsVnIrLO9xbyM05XOaOONoKNPpFLcmhanWIqvuIxwpoGjvyI3d/TsaS6rYs+INxz2FCMbewoY0GpUqOQSDgCmNHJPJPpTNzTCypUsrnbg9hWVGrvC6Aqkr69uadR5HSZp/BgwPrRNU222TOaDZYj5hnj9qF4O4Sxj1pVRnbdhNJrNyROfSmLLk4n80vodCu6QZNMFQrQIB+tGST6FGHueXBGPahaYTJP8v8AqYrrTvkgig39VsJQd4/vWfiw0FYA9/8Ahr3+Fj1ri00/mmbY5kUrVHJM6HHtRbF2MEUg7GcUa64AjE/WqQQ6sZs6thc4ldsMv9Snn7ioPxULKazTk3f087QqhgBj5sc0c6/avkIIE7m524xGc1Kfp4OoF57gFspG3uD3bnGatjgoybb9GmCbKer1BF5H8MeErMC39QiD9oMVltfevfqIj71nDEjse2ZgrA+1Uup/EXhgW7SBVHaI7Zkk1nk0b3LTXcQgbdiIiMkfRgBV8OOvsy7foudJ6teUIA36qq91Sxwk4iP58A4pB9GNSbouXUe8YZbirAA4g4n7V+09jYLN9gCytg5IYEGV28gg5niu+kXRuKPBtloaPKTPf81WUlBNxDFfk23wfpF0ukutaG9WgM2NzkiJPoo7CpWv6fN3xUuFVkTbxt/5zVGx1IsFt4WJDATieB74zNcrazEcD+8Vic3ytkcneiJfvpOwDOcmvWOBAJinr2gkEnmefvTNiwogKREZJ5rlOJLTQhZtknIxHFPaazcMgYrizYbeT25FM32fmI+neg5iUCu6UggzRLWmMkzRXBx9f716l0TApOV9gbO7RJEcnvNS/iHQ+JbJAMjsKpanVWrQ87gMcR3qcepsqXHa0yomdzQJE9vWux8m9DRi2tE2zcDLbKDzd/ak73Srr7twDEGZ4/FE6DqVCvdLIEmPm9faqXUrly1bW4FXw3/n3rE/UsK0SuLopGLFFG+RJLCBHp9adFlsSOBX7ozAmYJLRwP2niq1tSxMK2BnEx+KnKbuhckW+kAt2hEkUvr7UjFPnT3CwAttmORHNI6y+6MFOnvMZwQhieOTSpN9ElhlfQPSA8jmpWpN1tQJBx6cVqLGj84VS27+bA8vtFI9T1aISqXGe92tKgP/AOx7Cng7einglfQjrNa1tcUA3w4BDAnvVPT9Oa4D4w2E9+QKiXbDafeRZJTs0gyB3gV0HF6G8Mi3ZvfmKpDUc8fQnn6e/tWb073GhkKQylgQc/8ASR61Q+G9Ur2/GO57uQFxgg9hzP1qWSFJsMMMhTr3xB4Vw2bdvdcImeyyO/0qZ1OxffaUYuvD7j3InAGYj61zqrzXtbfk/wDpiJHc9yfftXVrW+FprmqYkuS1vT2+wMwXYnuMQK3Qx1SiirhGIO1vcpZtAeEhA3DADfzHPzfjuaq3tXtttcSy1yzbIUkmC0k+YWzmCeW+kVktDoWcTduOqsoKupECezD0+lanpf8AEWg1m4ou2WtlNyjMHOMj2O6qZMcV2LGW6JLam1cu2711kCstwOgkMGVSQCOQpMDn61U1eqCaFFZwbly2++OAxUFJaJJ8pHPapfxF0Nrlw3MgsBxHmgBQ2DGYFFPR1gPcuKrFAHRfNLicx70HwaVBTrssLqFGmBtPLW7ttLRYBWFtjtZsDMtkzmKU6TbCPc3MGtKxRWZY8RQwG4dpnt3FTb1mwxJZb+cbi4QjjEHB/FH6Z0y2WE2bxtKylmu7SoAMny4U7hMk+1LxjxYynTNDqdcLKrc2ALmQzZO3GI/Ye9VbjoQjoZDCVPc+v3rG/Ed3Tlr9jTnbuddq/wDt/RR/LPoDVH4V8RbC27gjYx2k8iRx7iahkwpRuwN2XXsiPXPFTep6y3Zb9RwPQd656r1XwrblfmGB9a+Y6vUvcYlzJ+//AGpPjfGcttmc+m6HqiXT5XBjgA+tVN+MR9Z/NfK/h2xd/iE8MNyJI4j1OK+jWLTqTPcCPz60fkYIwehWVEcHvPpUTW9Y2v4dkK9wkySY20TXdS2W4X58/gc5qP8AC2nVh4qrua5LMG7Af2pMeKo8mVx47ez91sLpkW7qIvatifDIJj7ie3HHeif4Rdv2S2pu4gMyAgBB2Bx/rSnQdMuq1l17rlltmbZAwSeQe0R2rb6u+tu3vYbA4NtQckMRiB6zVck3BqMe/wDhqjEzPT/hayEKhS+4g7iTEeimQPyKev6O3sFn+HDBSW2Fm4HJmf7V71Czqf4UG46W9qt4xQSdvAbGJxNKHQ2VRNR41y5tTZuHm3Ke+0Zj1pabdyl7HbXob6LZWzcYJdIRwGW2TJHoR6ivPia/qmeza05ddzP4h7Z2kCI+tQvh3WpZQPtcqp2kup+UngH0FD0PVnezfUMRclvBb1Ek8+wxT+J8+QvLRqviO3euJZTT3fDbPiGYkCII7nvR+lWvCGxrrOCCd11vlYDsJBPrWW1PWfD0wvbpveHtWf6sTj815uv6jTBCyq7MAxByEJmZ7d5oLDKlb0ByXo0vQtTch1uMm4GPEFyVY/1T2+k1Cv27GjdFDvce7LMW9Zjt296d6fGn8KzbUsCGLsRMEfTOTGKW+KDpv4i3cvM5vECFVuw4J9O9dFXJr0NLoodS6m9u3aFpd25oxwoPJnNd9fe4NPc8JhvG2IjjvH+9FUAkR34CjE9ifrUXqnXydTd01tcbSoJ/rj+2ajihykqXQZPQDpWpe6zoE2lDK894jg5zNC0zeFrLls4R/Msf1HmD9ab+E9Pdt2lVwQYJBwcAwM+lT/jBihs3h2JETj1/3rQknkcPTEf8bPLY8PUam7PlG0ye+DP3odwLfIsbdip55K8lhJOasfDHSR4DavWjyAblU+gPzEevoO9S31N287XwQEuygWOFOFP171WLTb/XsVr2e9D6P4O57rB4O20haBnvHftV+zqlOr/g2DPeiDtYBFMTtjEYwa56bp0VUDqQi4BIMc5JjP3rt7YualnUxcTyk4yPTtJjvzFK58r5CM46trzbO59qmdojzAQP7UJPi9c27CYB8zFRx7TBP2qtb0du4GUIHXlhxAP+lZfrHwwt4i6lwAthViQVHBb0Jz+BS4lDdiS30d67r4t3NhsBbhj/ANuCZ75k0j1c6gXfDuXE3NtKhmKDaRIEHnjMzTHVOkMHttbslgirudrm4sR3wMADtVO71Ky1lt1tWZAZj5gD7clRj5aunG9HKyBfJ1F5VQDaiAbrZBBZczj8VtNIFkKW4A3CO8VA+G/h60oF9Ggn5Fc4IzmeR96rauw9u4VZCCQGHrDcmftWf5DtpIIbqHT0e00Ak7ySBk7Tift6VnelfD1vxPNbJYTJJwPt3xW0s6na5BwuJEdppLqGlLkm0JUk5BIP0is8csoaExyT7Evhbprv44xbCH9MmPMBPIPYY/Nd2993w9l4DxN4XyH5kgFH9AScEUezvUG2Zk8z29uO9LW7jI7ECFIiCRAPJIPPpmm5ObZoUYErqGidXcN4tsvsEPsMck+adrH0gzT1nTf/AGgsjcpvESlplLhR3YzHHYetTdVZa4bcuWFttxBaZ+/pHag6bU+HbGpAICkqqdjJAnnGBV9tKgxaTKfSysNYtStu2YZm8rB1+U45nv8ASktJqmvuC27Zaufp5OG/mP8AmkER6RQdX1e5cIsW28xUMXx5SMzgZPbNct1GL9lEaczcLCOSPMD9Kbxvcg2WdW76o2f4e4otDd4vYH1kDkdoqpf1yWXsoEdw4geDbUKoke0/mlOmaO3pbexJbxGJZifXiAOKn/wupfWszHwrAWVAbB7CPcmpabr0v9nNhtDZuo7G+6PbLMVQROSfmWP7VCvdCbZcZL1pEliquWUg/wBIkc+g71U610ptRcQrd8NreLgie4gwPaqf8Ag8Q7N+9QzySQY9FJwY9KZTr7fn0dxs+faLUjwzvIZgQwBIH1+s1QTVmPFbyoVwvYkEwD6RWh6UvT9WvhG0UKnspDrPHB80RwahfGHSb9i4tl1/TJ8tyPmAOCfQ+1aFkjKXGqZNxo/fD/xBfN5nckriQBx6cVodZ0hNVqk1DtKBBCDk7cwfrms9pnRVEiNw2t6kgyD9DmqPwzqbzK7OSoLSgjOBj70mRVco/wBBT0aHUanwkYwpCSVE4buB71B6do03tqTkuAygiNuO+c8GuOqXE1dxULHZYLeJGAxMQB6kGnOtX7dmy2/zFvKzCR8w8oEcSP7VGMXFcfbDdlB7gMBeBjkDaDnHrMcVEv6X+Lu21LhbVptzFuSTEADvx9KTt9WdLZVUIAUbWPfExVG3YNlrZOkuOzKHe4h3ZI+UZ7V0YOF0Mthvj3WGLNlVDW3JkZk7WWOPvTPT9EbrW7CwsjJjCLEsx+gjPrUvr/jX7thbdshVIKvJgSRukT9K9+L3uW9i6W4R5GW6BAaTAz3giafHD6RiwZH+Bfp3UA95ka4CijahBn5ZG4x80jM1R1x063la3eBQINzXD/MPbkVhSjWzwMDj/StT8CdG/ixca9/+MrAR/MznIVc9hya0ZIJfYztuyxpeoswJsJc8KT4l2IDn0UntzivdhYbldQF7Sccg9vMBVP4n6wi6XwrbILanagRY2jicenr3rK6npvhuq3HOy5Oy5MnkGCf3rKqmm6Gbo1tywPKSxAWQzD2HMTSuo6cjYQruCkghSdwPcGOY5X2r3pqF18O4SZEhieR/rTHTZF0q4GCApnIgHPvJgVL+LoaKsW6U3i6hbZC+cFCBwqzzB7x+KP1nUh7hcESSVEnlQIWhfBGl2u1w4LE20J7kiJH3qO92MXEjbgic5/m/NK9zC40VL+tPJyciKZ09wHbtIg8+wHeagdZDtAVYRVmQfXBNFjbY8MSBcnPcwM/mmWNUZaSDa7r6SShkBo3etQut6gXXQrc8rTugxxTg+H1VhuEoWygPtRNf8OW7FptqkliY9QDWiKghoyH/AId0DCxHlBdCyg5IXsfvWc6n4ioti2fMWO4GMCRGKNoOv7Ci3rZ3Wxs8QclewI7Ubqqq5OqRxI2+/wC3/OKEYyjPfRblZL6xYKqAgKknMHMD6e9ci+xtbtOw3KfMTEx9D7n9qLZFy9duMoItfy9vsMV5otHbskBvMXMbeTz6d6t6odFSyLUDU3t5uLzsYwSO8CqD6t7lhTpLYMkyLxMg89xms9qrT27nhm74ck7QqFpJ4EjA/wBKLd6rfLlLUuNpDZzgRg9vY0jhdMJf6Pp3TdfvoDeYZK4PrtgwP/FReh2ro1Dvuu7TJCupWeYE8fiqfQXsG0wZX1BMMRcaZYHIAJGR9K9HVHIJ/g7sWjhRAgGZMAwfxS29nM6v9Ts6e4C/kuOAZiW9p9M1p7N9tSp09xN1p827ymYK5AM/LJrEIw1bg3bS3rIwjDyuuI2uOTWt6JrE0w3qwNtYWBnbGP8Aap5YqO12DswXVLX6yWpKlfMZHJk4xjuad1nUtt5bVuCeTP8AKR/ftVP421CLqbzIVKpjAHJ7eveoyXELyqjcw88dvpV07j0JZx1BzbVxZQSx8ze/M/2rzV3FvPsuGWEvtkwMASY5iCfvRns7ghRo2tLe+IFIXFWd6/MRH5yZ/EfeujXfs5MsdOsqzWwyl7UliBjyrj7Cjp8TabTwlu4SM7hkzPufSg/BjKwd2AO4FQpBjOYEn0ipnXun2FYuqgeij+ZvYdhU+KlPjIoptLQBNYiK1y1efzkgBhO1uR9MY+1L9PuMHdrz+d4kE5qfY6nkgW1KscrHftFN63UJqDMbLigCAOSO/tWzjuqJOTYr1G/4h8uApye9BW+6gorsFmYBMZ5rjxRwB/5q/wDDvw09872ACzAHvTSajHZPtm6+AQup0wVl+SA05kdqr3/hxWlCTs294xPeifD2hSyVRBkgEkd4rRa8MNzqJwAfr6V5cstStBaPjTaa/p9q3LrG2mMc1obvUh4LkZuhTGIgEY4HM1c69ZHmBUAfmKxl29sdUG0qzgfUbgT+B2qqlzY8NIv9Atl7OjZXM27zKwyeSCZH0mlepWmuNcthQXViE9SPT6+1G+EVZbV4BhJb9IjEOCcD6iMmhay+yXtzRO4nysQZkcn1qH+bKyRZuaLxAAQu0mDBjcPr2+lcjR22ABGBO0Tx9641PUltXCly2GWcFQRBBgn3EUz8PPaIdW3ArufsQVyeeag5SWzLxsV0XS4ddkMTkye30rnqnTWe+CH2oBJxJwRVzQ3dO151s3Qbm3EjH03cT7U4vTy8NaYYgMIIz3pvLXZ3Bpny/wCOOhv4niIu0bc8AT7j1rFWnPYiZ+xr7/8AFukUWyXghgfKQPtXxPqGhRT5OMmt/wAXPzVMb9lXRamEY8ssnnn7Ul0YHc164CxnB+vYD1qVpNcUPr71rdLft3Qtu2AGicfvA9abInCykXZYXZA3kBFO6Sf2zzUvqHV1uYs3kQDJUqQY+ogmarXuq6eyVW7aYHOx7gBmsl8Ta61efAEr/lXI7z7VlwRcpJtMvLUQ1t7T2RtteIC3n8PDKfUfzetaLR6rwXtI9+5DEFPEUQ47Lv7ETxWP0OnR7bi3ut3fnDKcHny4iMfXmqNyzqnVL5AZET9RGyMcsqj2+ma2SiurJqVlXqutuabVKoRXsORBVODgEGPQ1Q/wqynjMjGLoi5akQHmQwHbjih9O6zba0Lpb9IYMgnI/wBaE9hLI1BtsWa6wbzDGc4/JqKb6ao5y0RNRqFZjI87Hcwjv3n78UmmkPjF93pgfeRFCs2rlzUO0HvnnuK61TE3yVUhU3Z9Znn9qsuuyVn65rdjhIwRA+m6aXu61QCo+Uk570XQaR2OQfLnI9ewrlujkwqrMDcx9JP+9BcUd/RX+GNcG1ARfkUQoj/n5pbqXQBaLvvNx7ZJieTMx7UqOnXdLfTxPLOfKe05g961HxJctae2b6xvuGQCeT39ZpZOprj7KR62YzT6lCfE2bSpEzPpX7rRQ7bggEifL3zma5vdVS7bZbibZOCo4PrzmltP0ovlXU8bfof9fatCXsS70jRdC6JbceI21VnAnketfQOmXLVxQlvdt53oIEgTBJETiKm9B6evgrvVXQAKtthiVJlifxXvWfiNbaFYA4JUYkSRIHY1kyqU2T9mh+DrQZ2h90NukdpzA9YrV3QhHJEj/hrEf/TPVbrQYDBfgfmr/WusCTaR1DFCzNHCj1+pxioyj6o6XZG+I2liu6NscdyZzWC+I0Fo2xB5lRIwTH9+PvWt6reVNK94n5ckdzEgjHOa+YazWs+Sdrk+WTiB64xFaMcHY60j6J0jT3Do7fhrL3CbhYRjPM9gKL1OyHBa15iTLMTy+FcZ4B7H2p3oeqS1YsiSgKgNbkfqzjmfLBn81UOmthQDbG2BKbpkk8YwQKxSbjJlOVgur3FLrMkr/wCpjGYkD981zphZlT4MIeQfeRAiNw+tBuPuO23A8Q+Gxk4A5aewj80o+uKMw8XctvicTHEek1JRlWyHOndDHS+mgAeG1u3Bn9MR3Prmads61lJVSWKlgNznzHdzk4FSWcBu8sSBByT/ANs0s2vHmAYC57g8d/sKPi5dhllbXRz/APUbXElVLbCBwpkBozXzHUak5BIIzn7Ve+ImmdxU7idpB7R6VmnXnsIgV6fx8fGKH3QpP5rSp1S1pQBYQm7Hnd8kH/L6Co+gshrqB2KiRLen/nj70HVXQ1xiQYk4784rTJJ6FH26puEMxaJjcSfeaW8Le5G0jcMGrnSOnolsM67mfORIUd6DoOnuzhLNwFS2AZBIMSftUlKKuindWL6FH0zq5M2yYP8Aw/erj9QvpfC2lZ7DsI8p49PQgE1Q0PQzf3W3tSnieUzEjP8Az71e6Z0dNPc2ktcYD5GLED/KCPbE1DJlh21sRtLSEdJobdxQly0Fsi5uCxEndkxHANUtRathh4ktbhjuRRjaI45jP7VzrrhuWw8hEXhYB+YTH5xFRU1G0DY4DXHVSZMjJ3AjsIrM05PbJuRQ1GitrK28n+sDDYOQR2nGaX6bZRrG51X/AOJvVX5M+ojM1H13U2DN4HlZBN3PlYzGE4xkyfWi6bqdu229Wa6GQeIGIncOWI4q/idaByNZp7FtQNyARIiMn/ShdD6xpW8j2CJDK3BAHuIB/FZTS/Ek7/ELhNwjaTuGeJPA9v3qf1vXW/FBsXVUxG4BhIk4Yesd6msEm6Y6ZtPiD4TbW27Y0uptP4IZQWbzbWzsj1HANYjWaHVRp7epsMqW3I3EA5OPWk/8XdCBtBPIIPMe9M9K+J3N5Q4wxCkycT3+1a4RlGPRy7P3VNPYf9NdqspMx2NTtIfARmncVMhSPyab6t022rmbrb2LEP2jtNI6bVBHCXFkEgEng08Fq7spyVn0L4Fus9ghTMNvUTMDmPpT/XfhxdRed9pCMiqYUypUzgehn9qyXRPiFNHqCEBCrCjOMDP24r7J8J6gaq34rDyzA+vccUlSctIjN8XZA+G/hY2UBskwzTucwPsOa56jobdtthPywxLQS/MkH0wMfWqnWetOlxltusYyRxE/KPasZ1rqpNoCeBIkcgTx6VGXehoJvYz1bpYvYI8rSdoPzmROO3r9awN7pIFzbbD7xugFeMwoMjMz2q83WWS1c8RWLThwTgMOQfTFKdLRrlxr2590+QzPb6+xpk3FWUov7EULNsiFlSTjeBkGRgTiiprrrmFgfLieMweODTA1195OGCAtJ80yQNpnjNdv1i1cZfEVBeMb3tNwG7NIiY7CsnGxLCi/vQqY3AyrduQIb2j0rnUWbe5lW1vM+WTBacFieAvEV4WzsXGQHiCSJnb3k9+1NabWWgxtmTKgKw5Wf7DikrZGxa9sVIZt74QkfKo/y9yZ7+1I/F+mL6NjaP6u5TcggM/qYkmO3NVL1jYcqhdo2lZO36EjJ5+lcuQyMAFUSIaJj/8AonH2p4y4uzj5p1/oNzTLb3OHZgNyifITELnLH1gYqTbtGQD34LfWK+oXulxcB3KGCgqAvYmSoJPc5pFfhxWfelpmLAywby23UyZmCf8Ac1sj8hFOegHwh8NIrbryb23QgOVgE5b6xj6VgOpaR0cllIDMSpgAMJOR6gV9ntsvhkXCQQAEKnMEncJHcAz/AGrL/G3TrbWbaEMG0ulBEfLHi5mcnkZ70Pj5bk7FvZECpcs2hZBSWhh3bHCxWp6Zas6dUW4rF9hAIALAe0cmo3RLIVbY37mXPBG1iOOPSrHSkVNqiUdUYu55gegEnM1LJK3RaT0fumXbsMGbEA+b7+bHHpFeN1e2Ax3Zj+U5AmADxk/epItXPALW9rFGbfPzDvOfmQVLsLdLv5F4JwQAT/3710cKbsjZTOq2hJMKrtghuzSu+RBxFT/iHrPiMCdsndJC7YJjgTng1O6lZAtkMzPdkSx+WeYUzk+9Sk6fcYEqpaMkASR7x6D1rXHFH2cUdZrjcBKAKyjzFMblMcjuRE0hb1zLIxJEGcznP5qxa6W76ddRb2jwPLcXggNHIPP+lTLfTriLu4B+XEkgegjMVX6gO36hcAW3uBtwDt/4KXt3lPBee2cTRL+lZEVgSBck5Hp7ciaa+HemG6XLA7UWdoI3NkYA5xyYzArtHWK6ywVUb8uc7V5H1pC6CIOQeas9Q06/xLQE2kztkkgRHpI9c0pq+m+FMsORickHgj2oxoNjl3UNcS2wXcgG1lmTu/q9QIqbIHzMojgjNa74R+Im0OnueHbXe7R4xTcATxnkwJkVt9B1Lpmp2Pd0unJLQzhQpJXG8qI5NTc1HsazAdC6SeqamzYUQiSb7D+kkAmfU7SK+wdf6mmhs29NphEAzHKjGSfU1C1/xhptOr2dBaRGBIJQAccHjIJnmvn/AFXVX9V4nhk+X5jPzseVUj0g0vl5Ko9E2reyrp+qyxZpVeQxM+3NeJq7TKSxDdogkxn8c1N0nRby2lg+Jv4UQSJ9A2Jjkmpv+C3g4Ll1wN/qSD2UfWp8I/konRfvW7bobc7gYGOwif2qz0u7Zt20FsJca0QWxJ2sDkgRJBmsf0q3fUTbUMwTj05BDA9z9cVotIvhWrdxwpvXR5E24W3MNIwc9qTItVYVIc1L3GEz4czwYGT5UHcGTUg3Ni7GcNnJ5JbsD6EEetO9PW2wKlpI8zKAWLeZoC5HGKV0uuW5cRN5gMQ1sj5YOCe+761OMa9As1nXb+28lslR/wBIypXuT+/3qZqNYPFLYYnBaPTggd8VYu3TuXaLQBYjxCcqoYyAOT7gUxedisBUDlycWwWZYHm8sAT6Caz2LRK03iFA1w7bIMyR5RMziJJMUW5q0eEN0BEHlIHmIOY+sACiXGW1CqNzCCp3sYDDkgyMntQLOlZipdSkvBgKIj5mAHtNBtICQ5d0vym0m/sByT9fSPal7m7jcLZBg7gYkQTnn0zX7SazBAVgoJIZP6CfqZbj805c1BgbcMZhS24RwMxgn0pWxWj8mmtAXCQVL4JmVLDI2n5ZzycjtX7XaYMbhvW5321QEgSUBlhn3H70ApuIU7YKmVHYAevH4ppNQwVVBbaswQCSAexxxS85XYUZ3T6NVIIAXdIAAJKn1YjA9Kbu2w1ssxCkwpJMTJ8wE54iq2j0Y8Ve4ChZcxmCT3zNH0V22/6YIRRJ88ETGDuPHpQ8jGbsyHVND5WcMtn9UNbYsRs8oExHmyOO5Oa6u9JP6hKhi6A3TZEkkxBQfyySSe9WdZ0glluFyruP5iducNAnMduOTRuq2oVIkLtkAJkqsDiZJnvV/PSSOdeiDpeiK67GVRbWI8Ulm9Wx8qH37zQRpPEuG7at7d6lSQ20bSIEieMTitN0x2YSQLZX5JyTiTj19K8sWban9Zf1HhVJYkbpkBtuFGYrlnlZxnr/AEsXUa4llgXXZd2qQrNwWIJ4iM0G5097d5fDdmSNkYUnvj0APPrWmv8ATbpCsd5ZANqkDdkjHMRgRPaaTuuw8Qm152huxCOuDIAOCBFNHNJsFEfV9Htm6/ikXUwWgncI4G0cSJyfSlj09QZZAyghrZETuAgEkehMR9acuM5ZXAZHxOOY5Wfaa7s3GZiiHlonaJ5EQAJInvTPIxQGo0guNaVVUrnxGWJB7f8AUOal2eg2xbm6RcChjIkMoB4gmAJitBrrDW2UXE8O5kxuaB6kqZ+0GgaQzc+Qsu1trEYBOeZEGQOKaOaQdme0dstZlLcKpcbDMAMQJWec96af4cZrA3hbV9GO0jhwc8zWjs6G5sfebQvOQwJdcBTMf5icdu1LLcug7bbgMyyWABE9lntGZNO8sn0Ho46HYFtWLkT5GuAEMbjeYhZI4G1cd9xountlh5EVcl2YLABPO0ftSl/U3HADXNzFplRAaO271BHFKAC5b8RTcXwfLcUzILN5faCQZ+1BpsHJj14sYChmZwNrERt284FKdW8VAzAgAiEUt58QSxj89qb0wcFTBL3PKFUqYPJPYEetPIbSlXK+RmO1jIEgRg5MROeKly4jEvTXWfTtcB3K7IrAGd6wScRIBIAJnvVXQ2rl03GvQGQb/KPMONqzzgSPpTeoRRt2qUKkmE4icCB2igaRSDLA/qypYDiBIn9xn0FBzsbkiF1jQ7xv3lCjQAMMIEgjHOa8/wANdri3L0XnCzvjbKjndGSTjHtVnTWSDJadwjbHOcY9xR20RAJS5sgKzqAIMtAVYMxE0VncVSFP/9k="/>
          <p:cNvSpPr>
            <a:spLocks noChangeAspect="1" noChangeArrowheads="1"/>
          </p:cNvSpPr>
          <p:nvPr/>
        </p:nvSpPr>
        <p:spPr bwMode="auto">
          <a:xfrm>
            <a:off x="155575" y="-914400"/>
            <a:ext cx="28575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descr="http://estaticos02.elmundo.es/elmundo/imagenes/2005/12/26/1135593966_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5209" y="3950563"/>
            <a:ext cx="3919730" cy="2626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7 CuadroTexto"/>
          <p:cNvSpPr txBox="1"/>
          <p:nvPr/>
        </p:nvSpPr>
        <p:spPr>
          <a:xfrm>
            <a:off x="5370990" y="3355760"/>
            <a:ext cx="3195961" cy="369332"/>
          </a:xfrm>
          <a:prstGeom prst="rect">
            <a:avLst/>
          </a:prstGeom>
          <a:noFill/>
        </p:spPr>
        <p:txBody>
          <a:bodyPr wrap="square" rtlCol="0">
            <a:spAutoFit/>
          </a:bodyPr>
          <a:lstStyle/>
          <a:p>
            <a:r>
              <a:rPr lang="es-ES" dirty="0" err="1" smtClean="0"/>
              <a:t>Iberian</a:t>
            </a:r>
            <a:r>
              <a:rPr lang="es-ES" dirty="0" smtClean="0"/>
              <a:t> </a:t>
            </a:r>
            <a:r>
              <a:rPr lang="es-ES" dirty="0" err="1" smtClean="0"/>
              <a:t>lynx</a:t>
            </a:r>
            <a:r>
              <a:rPr lang="es-ES" dirty="0"/>
              <a:t> (</a:t>
            </a:r>
            <a:r>
              <a:rPr lang="es-ES" i="1" dirty="0" err="1"/>
              <a:t>Lynx</a:t>
            </a:r>
            <a:r>
              <a:rPr lang="es-ES" i="1" dirty="0"/>
              <a:t> </a:t>
            </a:r>
            <a:r>
              <a:rPr lang="es-ES" i="1" dirty="0" err="1" smtClean="0"/>
              <a:t>pardinus</a:t>
            </a:r>
            <a:r>
              <a:rPr lang="es-ES" dirty="0" smtClean="0"/>
              <a:t>)</a:t>
            </a:r>
            <a:endParaRPr lang="es-ES" dirty="0"/>
          </a:p>
        </p:txBody>
      </p:sp>
      <p:sp>
        <p:nvSpPr>
          <p:cNvPr id="11"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354032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8"/>
            <a:ext cx="7790121" cy="1588534"/>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Los valores </a:t>
            </a:r>
            <a:r>
              <a:rPr lang="es-ES" sz="1600" u="sng" dirty="0">
                <a:solidFill>
                  <a:schemeClr val="accent6">
                    <a:lumMod val="75000"/>
                  </a:schemeClr>
                </a:solidFill>
                <a:latin typeface="Vijaya" pitchFamily="34" charset="0"/>
                <a:cs typeface="Vijaya" pitchFamily="34" charset="0"/>
              </a:rPr>
              <a:t>morales</a:t>
            </a:r>
            <a:r>
              <a:rPr lang="es-ES" sz="1600" dirty="0">
                <a:solidFill>
                  <a:schemeClr val="accent6">
                    <a:lumMod val="75000"/>
                  </a:schemeClr>
                </a:solidFill>
                <a:latin typeface="Vijaya" pitchFamily="34" charset="0"/>
                <a:cs typeface="Vijaya" pitchFamily="34" charset="0"/>
              </a:rPr>
              <a:t> o </a:t>
            </a:r>
            <a:r>
              <a:rPr lang="es-ES" sz="1600" u="sng" dirty="0">
                <a:solidFill>
                  <a:schemeClr val="accent6">
                    <a:lumMod val="75000"/>
                  </a:schemeClr>
                </a:solidFill>
                <a:latin typeface="Vijaya" pitchFamily="34" charset="0"/>
                <a:cs typeface="Vijaya" pitchFamily="34" charset="0"/>
              </a:rPr>
              <a:t>existenciales</a:t>
            </a:r>
            <a:r>
              <a:rPr lang="es-ES" sz="1600" dirty="0">
                <a:solidFill>
                  <a:schemeClr val="accent6">
                    <a:lumMod val="75000"/>
                  </a:schemeClr>
                </a:solidFill>
                <a:latin typeface="Vijaya" pitchFamily="34" charset="0"/>
                <a:cs typeface="Vijaya" pitchFamily="34" charset="0"/>
              </a:rPr>
              <a:t> asociados con los derechos inherentes o importancia espiritual de la especie</a:t>
            </a:r>
            <a:r>
              <a:rPr lang="en-GB" sz="1600" dirty="0" smtClean="0">
                <a:solidFill>
                  <a:schemeClr val="accent6">
                    <a:lumMod val="75000"/>
                  </a:schemeClr>
                </a:solidFill>
                <a:latin typeface="Vijaya" pitchFamily="34" charset="0"/>
                <a:cs typeface="Vijaya" pitchFamily="34" charset="0"/>
              </a:rPr>
              <a:t>.</a:t>
            </a:r>
          </a:p>
        </p:txBody>
      </p:sp>
      <p:pic>
        <p:nvPicPr>
          <p:cNvPr id="3074" name="Picture 2" descr="http://www.earthtimes.org/newsimage/destroying-amazonian-forest-cuts-rainfall_69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5487" y="2834566"/>
            <a:ext cx="4727481" cy="3148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s://s-media-cache-ak0.pinimg.com/236x/ed/b7/9d/edb79d6fe4a6bf41235dbf111f55a26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8922" y="2996954"/>
            <a:ext cx="22479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7 CuadroTexto"/>
          <p:cNvSpPr txBox="1"/>
          <p:nvPr/>
        </p:nvSpPr>
        <p:spPr>
          <a:xfrm>
            <a:off x="1109708" y="6045694"/>
            <a:ext cx="3195961" cy="369332"/>
          </a:xfrm>
          <a:prstGeom prst="rect">
            <a:avLst/>
          </a:prstGeom>
          <a:noFill/>
        </p:spPr>
        <p:txBody>
          <a:bodyPr wrap="square" rtlCol="0">
            <a:spAutoFit/>
          </a:bodyPr>
          <a:lstStyle/>
          <a:p>
            <a:r>
              <a:rPr lang="es-ES" dirty="0" smtClean="0"/>
              <a:t>Bosques amazónicos</a:t>
            </a:r>
            <a:endParaRPr lang="es-ES" dirty="0"/>
          </a:p>
        </p:txBody>
      </p:sp>
      <p:sp>
        <p:nvSpPr>
          <p:cNvPr id="9" name="8 CuadroTexto"/>
          <p:cNvSpPr txBox="1"/>
          <p:nvPr/>
        </p:nvSpPr>
        <p:spPr>
          <a:xfrm>
            <a:off x="6241007" y="2583404"/>
            <a:ext cx="3195961" cy="369332"/>
          </a:xfrm>
          <a:prstGeom prst="rect">
            <a:avLst/>
          </a:prstGeom>
          <a:noFill/>
        </p:spPr>
        <p:txBody>
          <a:bodyPr wrap="square" rtlCol="0">
            <a:spAutoFit/>
          </a:bodyPr>
          <a:lstStyle/>
          <a:p>
            <a:r>
              <a:rPr lang="es-ES" dirty="0" smtClean="0"/>
              <a:t>Gorilas (primates)</a:t>
            </a:r>
            <a:endParaRPr lang="es-ES" dirty="0"/>
          </a:p>
        </p:txBody>
      </p:sp>
      <p:sp>
        <p:nvSpPr>
          <p:cNvPr id="11"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317940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8"/>
            <a:ext cx="7790121" cy="1641800"/>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Valores </a:t>
            </a:r>
            <a:r>
              <a:rPr lang="es-ES" sz="1600" u="sng" dirty="0">
                <a:solidFill>
                  <a:schemeClr val="accent6">
                    <a:lumMod val="75000"/>
                  </a:schemeClr>
                </a:solidFill>
                <a:latin typeface="Vijaya" pitchFamily="34" charset="0"/>
                <a:cs typeface="Vijaya" pitchFamily="34" charset="0"/>
              </a:rPr>
              <a:t>científicos</a:t>
            </a:r>
            <a:r>
              <a:rPr lang="es-ES" sz="1600" dirty="0">
                <a:solidFill>
                  <a:schemeClr val="accent6">
                    <a:lumMod val="75000"/>
                  </a:schemeClr>
                </a:solidFill>
                <a:latin typeface="Vijaya" pitchFamily="34" charset="0"/>
                <a:cs typeface="Vijaya" pitchFamily="34" charset="0"/>
              </a:rPr>
              <a:t>: valores reales o  potenciales asociados con la contribución de una especie a mejorar el conocimiento y la comprensión del mundo natural</a:t>
            </a:r>
            <a:r>
              <a:rPr lang="en-GB" sz="1600" dirty="0" smtClean="0">
                <a:solidFill>
                  <a:schemeClr val="accent6">
                    <a:lumMod val="75000"/>
                  </a:schemeClr>
                </a:solidFill>
                <a:latin typeface="Vijaya" pitchFamily="34" charset="0"/>
                <a:cs typeface="Vijaya" pitchFamily="34" charset="0"/>
              </a:rPr>
              <a:t>.</a:t>
            </a: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sp>
        <p:nvSpPr>
          <p:cNvPr id="3" name="AutoShape 2" descr="https://i.ytimg.com/vi/0G9qPE-M3ng/maxresdefault.jpg"/>
          <p:cNvSpPr>
            <a:spLocks noChangeAspect="1" noChangeArrowheads="1"/>
          </p:cNvSpPr>
          <p:nvPr/>
        </p:nvSpPr>
        <p:spPr bwMode="auto">
          <a:xfrm>
            <a:off x="63500" y="-136525"/>
            <a:ext cx="62674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0" name="Picture 4" descr="https://i.ytimg.com/vi/0G9qPE-M3ng/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6063" y="3185435"/>
            <a:ext cx="5739444" cy="3427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5 CuadroTexto"/>
          <p:cNvSpPr txBox="1"/>
          <p:nvPr/>
        </p:nvSpPr>
        <p:spPr>
          <a:xfrm>
            <a:off x="1420427" y="6161103"/>
            <a:ext cx="1482571" cy="369332"/>
          </a:xfrm>
          <a:prstGeom prst="rect">
            <a:avLst/>
          </a:prstGeom>
          <a:noFill/>
        </p:spPr>
        <p:txBody>
          <a:bodyPr wrap="square" rtlCol="0">
            <a:spAutoFit/>
          </a:bodyPr>
          <a:lstStyle/>
          <a:p>
            <a:r>
              <a:rPr lang="es-ES" dirty="0" smtClean="0"/>
              <a:t>Fauna abisal</a:t>
            </a:r>
            <a:endParaRPr lang="es-ES" dirty="0"/>
          </a:p>
        </p:txBody>
      </p:sp>
      <p:sp>
        <p:nvSpPr>
          <p:cNvPr id="10"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466591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36989" y="1225688"/>
            <a:ext cx="7790121" cy="1606290"/>
          </a:xfrm>
        </p:spPr>
        <p:txBody>
          <a:bodyPr vert="horz" lIns="91440" tIns="45720" rIns="91440" bIns="45720" rtlCol="0">
            <a:noAutofit/>
          </a:bodyPr>
          <a:lstStyle/>
          <a:p>
            <a:pPr marL="0" indent="0">
              <a:spcBef>
                <a:spcPts val="1800"/>
              </a:spcBef>
              <a:buNone/>
            </a:pPr>
            <a:r>
              <a:rPr lang="en-GB" sz="1800" b="1" dirty="0" smtClean="0">
                <a:solidFill>
                  <a:schemeClr val="accent6">
                    <a:lumMod val="75000"/>
                  </a:schemeClr>
                </a:solidFill>
                <a:latin typeface="Vijaya" pitchFamily="34" charset="0"/>
                <a:cs typeface="Vijaya" pitchFamily="34" charset="0"/>
              </a:rPr>
              <a:t>7.1. </a:t>
            </a:r>
            <a:r>
              <a:rPr lang="en-GB" sz="1800" b="1" dirty="0" err="1" smtClean="0">
                <a:solidFill>
                  <a:schemeClr val="accent6">
                    <a:lumMod val="75000"/>
                  </a:schemeClr>
                </a:solidFill>
                <a:latin typeface="Vijaya" pitchFamily="34" charset="0"/>
                <a:cs typeface="Vijaya" pitchFamily="34" charset="0"/>
              </a:rPr>
              <a:t>Introducción</a:t>
            </a:r>
            <a:r>
              <a:rPr lang="en-GB" sz="1800" b="1" dirty="0" smtClean="0">
                <a:solidFill>
                  <a:schemeClr val="accent6">
                    <a:lumMod val="75000"/>
                  </a:schemeClr>
                </a:solidFill>
                <a:latin typeface="Vijaya" pitchFamily="34" charset="0"/>
                <a:cs typeface="Vijaya" pitchFamily="34" charset="0"/>
              </a:rPr>
              <a:t>:</a:t>
            </a:r>
          </a:p>
          <a:p>
            <a:pPr marL="0" indent="0">
              <a:spcBef>
                <a:spcPts val="1800"/>
              </a:spcBef>
              <a:buNone/>
            </a:pPr>
            <a:r>
              <a:rPr lang="en-GB" sz="1800" b="1" dirty="0" smtClean="0">
                <a:solidFill>
                  <a:schemeClr val="accent6">
                    <a:lumMod val="75000"/>
                  </a:schemeClr>
                </a:solidFill>
                <a:latin typeface="Vijaya" pitchFamily="34" charset="0"/>
                <a:cs typeface="Vijaya" pitchFamily="34" charset="0"/>
              </a:rPr>
              <a:t>Stephen Keller, 1986:</a:t>
            </a:r>
          </a:p>
          <a:p>
            <a:pPr marL="285750" indent="-285750">
              <a:spcBef>
                <a:spcPts val="1800"/>
              </a:spcBef>
              <a:buFont typeface="Wingdings" panose="05000000000000000000" pitchFamily="2" charset="2"/>
              <a:buChar char="ü"/>
            </a:pPr>
            <a:r>
              <a:rPr lang="es-ES" sz="1600" dirty="0">
                <a:solidFill>
                  <a:schemeClr val="accent6">
                    <a:lumMod val="75000"/>
                  </a:schemeClr>
                </a:solidFill>
                <a:latin typeface="Vijaya" pitchFamily="34" charset="0"/>
                <a:cs typeface="Vijaya" pitchFamily="34" charset="0"/>
              </a:rPr>
              <a:t>Los valores </a:t>
            </a:r>
            <a:r>
              <a:rPr lang="es-ES" sz="1600" u="sng" dirty="0">
                <a:solidFill>
                  <a:schemeClr val="accent6">
                    <a:lumMod val="75000"/>
                  </a:schemeClr>
                </a:solidFill>
                <a:latin typeface="Vijaya" pitchFamily="34" charset="0"/>
                <a:cs typeface="Vijaya" pitchFamily="34" charset="0"/>
              </a:rPr>
              <a:t>estéticos</a:t>
            </a:r>
            <a:r>
              <a:rPr lang="es-ES" sz="1600" dirty="0">
                <a:solidFill>
                  <a:schemeClr val="accent6">
                    <a:lumMod val="75000"/>
                  </a:schemeClr>
                </a:solidFill>
                <a:latin typeface="Vijaya" pitchFamily="34" charset="0"/>
                <a:cs typeface="Vijaya" pitchFamily="34" charset="0"/>
              </a:rPr>
              <a:t> asociados con la posesión de la belleza u otras cualidades admiradas por los seres humanos de una especie</a:t>
            </a:r>
            <a:r>
              <a:rPr lang="en-GB" sz="1600" dirty="0" smtClean="0">
                <a:solidFill>
                  <a:schemeClr val="accent6">
                    <a:lumMod val="75000"/>
                  </a:schemeClr>
                </a:solidFill>
                <a:latin typeface="Vijaya" pitchFamily="34" charset="0"/>
                <a:cs typeface="Vijaya" pitchFamily="34" charset="0"/>
              </a:rPr>
              <a:t>.</a:t>
            </a:r>
          </a:p>
          <a:p>
            <a:pPr marL="285750" indent="-285750">
              <a:spcBef>
                <a:spcPts val="1800"/>
              </a:spcBef>
              <a:buFont typeface="Wingdings" panose="05000000000000000000" pitchFamily="2" charset="2"/>
              <a:buChar char="ü"/>
            </a:pPr>
            <a:endParaRPr lang="en-GB" sz="1800" dirty="0" smtClean="0">
              <a:solidFill>
                <a:schemeClr val="accent6">
                  <a:lumMod val="75000"/>
                </a:schemeClr>
              </a:solidFill>
              <a:latin typeface="Vijaya" pitchFamily="34" charset="0"/>
              <a:cs typeface="Vijaya" pitchFamily="34" charset="0"/>
            </a:endParaRPr>
          </a:p>
        </p:txBody>
      </p:sp>
      <p:sp>
        <p:nvSpPr>
          <p:cNvPr id="2" name="1 Rectángulo"/>
          <p:cNvSpPr/>
          <p:nvPr/>
        </p:nvSpPr>
        <p:spPr>
          <a:xfrm>
            <a:off x="1468875" y="5537749"/>
            <a:ext cx="7072009" cy="369332"/>
          </a:xfrm>
          <a:prstGeom prst="rect">
            <a:avLst/>
          </a:prstGeom>
        </p:spPr>
        <p:txBody>
          <a:bodyPr wrap="square">
            <a:spAutoFit/>
          </a:bodyPr>
          <a:lstStyle/>
          <a:p>
            <a:pPr>
              <a:spcBef>
                <a:spcPts val="1800"/>
              </a:spcBef>
            </a:pPr>
            <a:endParaRPr lang="en-GB" dirty="0">
              <a:solidFill>
                <a:schemeClr val="accent6">
                  <a:lumMod val="75000"/>
                </a:schemeClr>
              </a:solidFill>
              <a:latin typeface="Vijaya" pitchFamily="34" charset="0"/>
              <a:cs typeface="Vijaya" pitchFamily="34" charset="0"/>
            </a:endParaRPr>
          </a:p>
        </p:txBody>
      </p:sp>
      <p:pic>
        <p:nvPicPr>
          <p:cNvPr id="5122" name="Picture 2" descr="https://upload.wikimedia.org/wikipedia/commons/9/9f/Narcissus_-_Cultiv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6251" y="2887832"/>
            <a:ext cx="381000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CuadroTexto"/>
          <p:cNvSpPr txBox="1"/>
          <p:nvPr/>
        </p:nvSpPr>
        <p:spPr>
          <a:xfrm>
            <a:off x="1322773" y="4767308"/>
            <a:ext cx="3302493" cy="1477328"/>
          </a:xfrm>
          <a:prstGeom prst="rect">
            <a:avLst/>
          </a:prstGeom>
          <a:noFill/>
        </p:spPr>
        <p:txBody>
          <a:bodyPr wrap="square" rtlCol="0">
            <a:spAutoFit/>
          </a:bodyPr>
          <a:lstStyle/>
          <a:p>
            <a:r>
              <a:rPr lang="es-ES" i="1" dirty="0" err="1" smtClean="0"/>
              <a:t>Narcissus</a:t>
            </a:r>
            <a:r>
              <a:rPr lang="es-ES" dirty="0" smtClean="0"/>
              <a:t> (narcisos).</a:t>
            </a:r>
          </a:p>
          <a:p>
            <a:r>
              <a:rPr lang="es-ES" dirty="0" smtClean="0"/>
              <a:t>Muchos están amenazados y protegidos ya que han sido objeto de coleccionistas y recolectores debido a su belleza.</a:t>
            </a:r>
            <a:endParaRPr lang="es-ES" dirty="0"/>
          </a:p>
        </p:txBody>
      </p:sp>
      <p:sp>
        <p:nvSpPr>
          <p:cNvPr id="9" name="1 Título"/>
          <p:cNvSpPr>
            <a:spLocks noGrp="1"/>
          </p:cNvSpPr>
          <p:nvPr>
            <p:ph type="title"/>
          </p:nvPr>
        </p:nvSpPr>
        <p:spPr>
          <a:xfrm>
            <a:off x="1169580" y="228600"/>
            <a:ext cx="7822019" cy="838200"/>
          </a:xfrm>
        </p:spPr>
        <p:txBody>
          <a:bodyPr>
            <a:noAutofit/>
          </a:bodyPr>
          <a:lstStyle/>
          <a:p>
            <a:pPr>
              <a:lnSpc>
                <a:spcPct val="150000"/>
              </a:lnSpc>
              <a:spcBef>
                <a:spcPts val="1800"/>
              </a:spcBef>
            </a:pPr>
            <a:r>
              <a:rPr lang="es-ES" sz="1800" b="1" dirty="0">
                <a:solidFill>
                  <a:schemeClr val="accent6">
                    <a:lumMod val="75000"/>
                  </a:schemeClr>
                </a:solidFill>
                <a:latin typeface="Vijaya" pitchFamily="34" charset="0"/>
                <a:cs typeface="Vijaya" pitchFamily="34" charset="0"/>
              </a:rPr>
              <a:t>TEMA </a:t>
            </a:r>
            <a:r>
              <a:rPr lang="es-ES" sz="1800" b="1" dirty="0">
                <a:solidFill>
                  <a:schemeClr val="accent6">
                    <a:lumMod val="75000"/>
                  </a:schemeClr>
                </a:solidFill>
                <a:latin typeface="Vijaya" pitchFamily="34" charset="0"/>
                <a:cs typeface="Vijaya" pitchFamily="34" charset="0"/>
              </a:rPr>
              <a:t>7. CRITERIOS DE VALORACIÓN DE ESPECIES Y </a:t>
            </a:r>
            <a:r>
              <a:rPr lang="es-ES" sz="1800" b="1" dirty="0" smtClean="0">
                <a:solidFill>
                  <a:schemeClr val="accent6">
                    <a:lumMod val="75000"/>
                  </a:schemeClr>
                </a:solidFill>
                <a:latin typeface="Vijaya" pitchFamily="34" charset="0"/>
                <a:cs typeface="Vijaya" pitchFamily="34" charset="0"/>
              </a:rPr>
              <a:t>ÁREAS</a:t>
            </a:r>
            <a:r>
              <a:rPr lang="es-ES" sz="1800" b="1" dirty="0" smtClean="0">
                <a:solidFill>
                  <a:schemeClr val="accent6">
                    <a:lumMod val="75000"/>
                  </a:schemeClr>
                </a:solidFill>
                <a:latin typeface="Vijaya" pitchFamily="34" charset="0"/>
                <a:cs typeface="Vijaya" pitchFamily="34" charset="0"/>
              </a:rPr>
              <a:t>. </a:t>
            </a:r>
            <a:endParaRPr lang="es-ES" sz="1800" dirty="0">
              <a:solidFill>
                <a:schemeClr val="accent6">
                  <a:lumMod val="75000"/>
                </a:schemeClr>
              </a:solidFill>
              <a:latin typeface="Vijaya" pitchFamily="34" charset="0"/>
              <a:cs typeface="Vijaya" pitchFamily="34" charset="0"/>
            </a:endParaRPr>
          </a:p>
        </p:txBody>
      </p:sp>
    </p:spTree>
    <p:extLst>
      <p:ext uri="{BB962C8B-B14F-4D97-AF65-F5344CB8AC3E}">
        <p14:creationId xmlns:p14="http://schemas.microsoft.com/office/powerpoint/2010/main" val="2121796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3167</TotalTime>
  <Words>1655</Words>
  <Application>Microsoft Office PowerPoint</Application>
  <PresentationFormat>Presentación en pantalla (4:3)</PresentationFormat>
  <Paragraphs>163</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Solsticio</vt:lpstr>
      <vt:lpstr>BIOLOGÍA DE LA CONSERVACIÓN</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TEMA 7. CRITERIOS DE VALORACIÓN DE ESPECIES Y ÁREAS. </vt:lpstr>
      <vt:lpstr>Presentación de PowerPoint</vt:lpstr>
      <vt:lpstr>Presentación de PowerPoint</vt:lpstr>
      <vt:lpstr>Presentación de PowerPoint</vt:lpstr>
      <vt:lpstr>TEMA 7. CRITERIOS DE VALORACIÓN DE ESPECIES Y ÁREAS. </vt:lpstr>
      <vt:lpstr>Presentación de PowerPoint</vt:lpstr>
      <vt:lpstr>TEMA 7. CRITERIOS DE VALORACIÓN DE ESPECIES Y ÁREAS. </vt:lpstr>
      <vt:lpstr>TEMA 7. CRITERIOS DE VALORACIÓN DE ESPECIES Y ÁREAS. </vt:lpstr>
      <vt:lpstr>TEMA 7. VALORACIÓN DE ELEMENTOS SUSCEPTIBLES DE SER CONSERVADOS. Valoración de áreas. Valoración de especies.</vt:lpstr>
      <vt:lpstr>TEMA 7. VALORACIÓN DE ELEMENTOS SUSCEPTIBLES DE SER CONSERVADOS. Valoración de áreas. Valoración de especies.</vt:lpstr>
      <vt:lpstr>TEMA 7. VALORACIÓN DE ELEMENTOS SUSCEPTIBLES DE SER CONSERVADOS. Valoración de áreas. Valoración de especies.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BIOLOGY</dc:title>
  <dc:creator>HIDALGO, PJ</dc:creator>
  <cp:lastModifiedBy>HIDALGO, PJ</cp:lastModifiedBy>
  <cp:revision>164</cp:revision>
  <dcterms:created xsi:type="dcterms:W3CDTF">2015-11-20T12:37:37Z</dcterms:created>
  <dcterms:modified xsi:type="dcterms:W3CDTF">2018-12-05T17:39:56Z</dcterms:modified>
</cp:coreProperties>
</file>